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20"/>
  </p:notesMasterIdLst>
  <p:sldIdLst>
    <p:sldId id="256" r:id="rId5"/>
    <p:sldId id="267" r:id="rId6"/>
    <p:sldId id="265" r:id="rId7"/>
    <p:sldId id="266" r:id="rId8"/>
    <p:sldId id="268" r:id="rId9"/>
    <p:sldId id="269" r:id="rId10"/>
    <p:sldId id="258" r:id="rId11"/>
    <p:sldId id="259" r:id="rId12"/>
    <p:sldId id="260" r:id="rId13"/>
    <p:sldId id="261" r:id="rId14"/>
    <p:sldId id="270" r:id="rId15"/>
    <p:sldId id="276" r:id="rId16"/>
    <p:sldId id="277" r:id="rId17"/>
    <p:sldId id="281" r:id="rId18"/>
    <p:sldId id="28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F8E9CC4-027E-2455-3212-6CC7A562805A}" name="Jacobs, Jessica" initials="JJ" userId="S::jjacobs@therichardsgrp.com::8340e1f0-c7ce-4569-b047-c4f6a1a700f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45AC94-DA3E-417F-9097-C38CFFE3DE31}" v="15" dt="2024-09-27T14:29:49.5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504" autoAdjust="0"/>
  </p:normalViewPr>
  <p:slideViewPr>
    <p:cSldViewPr snapToGrid="0">
      <p:cViewPr varScale="1">
        <p:scale>
          <a:sx n="93" d="100"/>
          <a:sy n="93" d="100"/>
        </p:scale>
        <p:origin x="1272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obs, Jessica" userId="8340e1f0-c7ce-4569-b047-c4f6a1a700fc" providerId="ADAL" clId="{0B45AC94-DA3E-417F-9097-C38CFFE3DE31}"/>
    <pc:docChg chg="custSel modSld">
      <pc:chgData name="Jacobs, Jessica" userId="8340e1f0-c7ce-4569-b047-c4f6a1a700fc" providerId="ADAL" clId="{0B45AC94-DA3E-417F-9097-C38CFFE3DE31}" dt="2024-09-27T17:10:17.832" v="588" actId="1076"/>
      <pc:docMkLst>
        <pc:docMk/>
      </pc:docMkLst>
      <pc:sldChg chg="addSp modSp mod">
        <pc:chgData name="Jacobs, Jessica" userId="8340e1f0-c7ce-4569-b047-c4f6a1a700fc" providerId="ADAL" clId="{0B45AC94-DA3E-417F-9097-C38CFFE3DE31}" dt="2024-09-27T17:10:17.832" v="588" actId="1076"/>
        <pc:sldMkLst>
          <pc:docMk/>
          <pc:sldMk cId="591433412" sldId="265"/>
        </pc:sldMkLst>
        <pc:spChg chg="mod">
          <ac:chgData name="Jacobs, Jessica" userId="8340e1f0-c7ce-4569-b047-c4f6a1a700fc" providerId="ADAL" clId="{0B45AC94-DA3E-417F-9097-C38CFFE3DE31}" dt="2024-09-27T17:08:54.933" v="495" actId="1076"/>
          <ac:spMkLst>
            <pc:docMk/>
            <pc:sldMk cId="591433412" sldId="265"/>
            <ac:spMk id="4" creationId="{B939BA30-D806-ECFF-268F-3B2968562FC4}"/>
          </ac:spMkLst>
        </pc:spChg>
        <pc:spChg chg="add mod">
          <ac:chgData name="Jacobs, Jessica" userId="8340e1f0-c7ce-4569-b047-c4f6a1a700fc" providerId="ADAL" clId="{0B45AC94-DA3E-417F-9097-C38CFFE3DE31}" dt="2024-09-27T17:10:17.832" v="588" actId="1076"/>
          <ac:spMkLst>
            <pc:docMk/>
            <pc:sldMk cId="591433412" sldId="265"/>
            <ac:spMk id="5" creationId="{AFE07203-12FB-EE48-83A9-8401F35B7E02}"/>
          </ac:spMkLst>
        </pc:spChg>
        <pc:spChg chg="mod">
          <ac:chgData name="Jacobs, Jessica" userId="8340e1f0-c7ce-4569-b047-c4f6a1a700fc" providerId="ADAL" clId="{0B45AC94-DA3E-417F-9097-C38CFFE3DE31}" dt="2024-09-27T17:08:57.402" v="496" actId="1076"/>
          <ac:spMkLst>
            <pc:docMk/>
            <pc:sldMk cId="591433412" sldId="265"/>
            <ac:spMk id="6" creationId="{57939596-1251-3410-A5D2-E557ADEE30E9}"/>
          </ac:spMkLst>
        </pc:spChg>
        <pc:spChg chg="add mod">
          <ac:chgData name="Jacobs, Jessica" userId="8340e1f0-c7ce-4569-b047-c4f6a1a700fc" providerId="ADAL" clId="{0B45AC94-DA3E-417F-9097-C38CFFE3DE31}" dt="2024-09-27T17:10:08.293" v="586" actId="14100"/>
          <ac:spMkLst>
            <pc:docMk/>
            <pc:sldMk cId="591433412" sldId="265"/>
            <ac:spMk id="7" creationId="{29AD6BFD-769D-6CE7-CC0D-5E25AED0E308}"/>
          </ac:spMkLst>
        </pc:spChg>
        <pc:spChg chg="mod">
          <ac:chgData name="Jacobs, Jessica" userId="8340e1f0-c7ce-4569-b047-c4f6a1a700fc" providerId="ADAL" clId="{0B45AC94-DA3E-417F-9097-C38CFFE3DE31}" dt="2024-09-27T17:09:35.251" v="545" actId="1037"/>
          <ac:spMkLst>
            <pc:docMk/>
            <pc:sldMk cId="591433412" sldId="265"/>
            <ac:spMk id="13" creationId="{E3733B1D-682C-BE2D-635D-9DB20C809CF5}"/>
          </ac:spMkLst>
        </pc:spChg>
        <pc:graphicFrameChg chg="mod">
          <ac:chgData name="Jacobs, Jessica" userId="8340e1f0-c7ce-4569-b047-c4f6a1a700fc" providerId="ADAL" clId="{0B45AC94-DA3E-417F-9097-C38CFFE3DE31}" dt="2024-09-27T17:10:13.052" v="587" actId="1076"/>
          <ac:graphicFrameMkLst>
            <pc:docMk/>
            <pc:sldMk cId="591433412" sldId="265"/>
            <ac:graphicFrameMk id="3" creationId="{2DD8BE97-0780-E251-EC5E-7410E8B6FACE}"/>
          </ac:graphicFrameMkLst>
        </pc:graphicFrameChg>
        <pc:picChg chg="mod">
          <ac:chgData name="Jacobs, Jessica" userId="8340e1f0-c7ce-4569-b047-c4f6a1a700fc" providerId="ADAL" clId="{0B45AC94-DA3E-417F-9097-C38CFFE3DE31}" dt="2024-09-27T17:08:32.532" v="491" actId="1076"/>
          <ac:picMkLst>
            <pc:docMk/>
            <pc:sldMk cId="591433412" sldId="265"/>
            <ac:picMk id="8" creationId="{54C5710C-3D5B-7C85-C70F-6F7093139B0F}"/>
          </ac:picMkLst>
        </pc:picChg>
        <pc:picChg chg="mod">
          <ac:chgData name="Jacobs, Jessica" userId="8340e1f0-c7ce-4569-b047-c4f6a1a700fc" providerId="ADAL" clId="{0B45AC94-DA3E-417F-9097-C38CFFE3DE31}" dt="2024-09-27T17:09:35.251" v="545" actId="1037"/>
          <ac:picMkLst>
            <pc:docMk/>
            <pc:sldMk cId="591433412" sldId="265"/>
            <ac:picMk id="12" creationId="{6CD340A3-27B6-4844-DAC5-827C88675F6D}"/>
          </ac:picMkLst>
        </pc:picChg>
      </pc:sldChg>
      <pc:sldChg chg="modSp mod">
        <pc:chgData name="Jacobs, Jessica" userId="8340e1f0-c7ce-4569-b047-c4f6a1a700fc" providerId="ADAL" clId="{0B45AC94-DA3E-417F-9097-C38CFFE3DE31}" dt="2024-09-20T13:39:33.466" v="45" actId="27636"/>
        <pc:sldMkLst>
          <pc:docMk/>
          <pc:sldMk cId="1968719892" sldId="281"/>
        </pc:sldMkLst>
        <pc:spChg chg="mod">
          <ac:chgData name="Jacobs, Jessica" userId="8340e1f0-c7ce-4569-b047-c4f6a1a700fc" providerId="ADAL" clId="{0B45AC94-DA3E-417F-9097-C38CFFE3DE31}" dt="2024-09-20T13:39:33.466" v="45" actId="27636"/>
          <ac:spMkLst>
            <pc:docMk/>
            <pc:sldMk cId="1968719892" sldId="281"/>
            <ac:spMk id="3" creationId="{0C041969-93CB-B4F1-FA21-9A30EABAAF8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072DE-BB2B-4E76-86E2-6E3B8A6DF6CE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BCB8D-1A73-45AB-AEE5-6CD526E37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49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BCB8D-1A73-45AB-AEE5-6CD526E37A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82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Simple, Access, Flexibility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BCB8D-1A73-45AB-AEE5-6CD526E37A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31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BCB8D-1A73-45AB-AEE5-6CD526E37A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52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can be a 10, 15, 20, or 30 year term depending on EE age.  For Term, the GI is only available to groups of 50+ eligible with 20% participation.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BCB8D-1A73-45AB-AEE5-6CD526E37A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21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BCB8D-1A73-45AB-AEE5-6CD526E37A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4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BCB8D-1A73-45AB-AEE5-6CD526E37A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66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BCB8D-1A73-45AB-AEE5-6CD526E37A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26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BCB8D-1A73-45AB-AEE5-6CD526E37A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11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BCB8D-1A73-45AB-AEE5-6CD526E37A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1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F2FA-1323-4CEA-B2A2-35A34A3C84E8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01AC-9F1D-46FF-92A0-61418F782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4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F2FA-1323-4CEA-B2A2-35A34A3C84E8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01AC-9F1D-46FF-92A0-61418F782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59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F2FA-1323-4CEA-B2A2-35A34A3C84E8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01AC-9F1D-46FF-92A0-61418F782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3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F2FA-1323-4CEA-B2A2-35A34A3C84E8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01AC-9F1D-46FF-92A0-61418F782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4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F2FA-1323-4CEA-B2A2-35A34A3C84E8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01AC-9F1D-46FF-92A0-61418F782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4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F2FA-1323-4CEA-B2A2-35A34A3C84E8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01AC-9F1D-46FF-92A0-61418F782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21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F2FA-1323-4CEA-B2A2-35A34A3C84E8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01AC-9F1D-46FF-92A0-61418F782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70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F2FA-1323-4CEA-B2A2-35A34A3C84E8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01AC-9F1D-46FF-92A0-61418F782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62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F2FA-1323-4CEA-B2A2-35A34A3C84E8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01AC-9F1D-46FF-92A0-61418F782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79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F2FA-1323-4CEA-B2A2-35A34A3C84E8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01AC-9F1D-46FF-92A0-61418F782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F2FA-1323-4CEA-B2A2-35A34A3C84E8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01AC-9F1D-46FF-92A0-61418F782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45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F3F2FA-1323-4CEA-B2A2-35A34A3C84E8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BE01AC-9F1D-46FF-92A0-61418F782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3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hyperlink" Target="mailto:kcunningham@nedelta.com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>
            <a:extLst>
              <a:ext uri="{FF2B5EF4-FFF2-40B4-BE49-F238E27FC236}">
                <a16:creationId xmlns:a16="http://schemas.microsoft.com/office/drawing/2014/main" id="{39554822-E99B-99CC-2410-CDF5E498F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9816" y="5702341"/>
            <a:ext cx="3453983" cy="804160"/>
          </a:xfrm>
        </p:spPr>
        <p:txBody>
          <a:bodyPr anchor="ctr">
            <a:normAutofit/>
          </a:bodyPr>
          <a:lstStyle/>
          <a:p>
            <a:pPr algn="r"/>
            <a:r>
              <a:rPr lang="en-US" sz="1800" dirty="0"/>
              <a:t>2025 Employee Benefits </a:t>
            </a:r>
          </a:p>
          <a:p>
            <a:pPr algn="r"/>
            <a:r>
              <a:rPr lang="en-US" sz="1800" dirty="0"/>
              <a:t>Product Portfolio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378C40-0762-98F6-6FBC-42F80E5CA0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6" r="8396"/>
          <a:stretch/>
        </p:blipFill>
        <p:spPr>
          <a:xfrm rot="5400000">
            <a:off x="408019" y="-408028"/>
            <a:ext cx="5279943" cy="609600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4FAA5DCB-E796-5631-BEDF-C3538DF18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5186489"/>
            <a:ext cx="12192000" cy="123364"/>
            <a:chOff x="1" y="6737460"/>
            <a:chExt cx="12192000" cy="12336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D0E53FB-E9D7-2C90-1C0C-D8E0FA5DB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1AE1BA7-C690-2F30-65D6-3759194F2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 descr="A logo with text on it&#10;&#10;Description automatically generated">
            <a:extLst>
              <a:ext uri="{FF2B5EF4-FFF2-40B4-BE49-F238E27FC236}">
                <a16:creationId xmlns:a16="http://schemas.microsoft.com/office/drawing/2014/main" id="{BF2F0E65-427A-6C96-ACFF-5E7C6D07E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5" y="1516784"/>
            <a:ext cx="4572000" cy="224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5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52D55-2C68-A0F1-14A4-B90B379BF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65"/>
            <a:ext cx="10515600" cy="1325563"/>
          </a:xfrm>
        </p:spPr>
        <p:txBody>
          <a:bodyPr/>
          <a:lstStyle/>
          <a:p>
            <a:r>
              <a:rPr lang="en-US" dirty="0"/>
              <a:t>Short Term Disability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741F2-F09D-7A88-D0A2-C67E71044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219" y="1016480"/>
            <a:ext cx="10515600" cy="4351338"/>
          </a:xfrm>
        </p:spPr>
        <p:txBody>
          <a:bodyPr/>
          <a:lstStyle/>
          <a:p>
            <a:r>
              <a:rPr lang="en-US" dirty="0"/>
              <a:t>Policy to replace a portion of an employee’s income if they become unable to work due to accident or illness</a:t>
            </a:r>
          </a:p>
          <a:p>
            <a:r>
              <a:rPr lang="en-US" dirty="0"/>
              <a:t>Pays up to 60% of weekly income up to max of $4,000 per month</a:t>
            </a:r>
          </a:p>
          <a:p>
            <a:r>
              <a:rPr lang="en-US" dirty="0"/>
              <a:t>Benefit duration periods of 6, 12 &amp; 24 months</a:t>
            </a:r>
          </a:p>
          <a:p>
            <a:r>
              <a:rPr lang="en-US" dirty="0"/>
              <a:t>Waiting period options: </a:t>
            </a:r>
            <a:r>
              <a:rPr lang="en-US" sz="2400" dirty="0"/>
              <a:t>0/7, 7/7, 0/14, 0/30, 30/30, 60/60, 90/90, 180/180</a:t>
            </a:r>
          </a:p>
          <a:p>
            <a:r>
              <a:rPr lang="en-US" dirty="0"/>
              <a:t>Premiums are based on employer’s industry risk classification and employee’s 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9B695-1658-FC10-F660-E6910F169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6108" y="230188"/>
            <a:ext cx="1210597" cy="609669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46ED8D-4EAA-9EA7-5C78-B7C604B969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144477"/>
              </p:ext>
            </p:extLst>
          </p:nvPr>
        </p:nvGraphicFramePr>
        <p:xfrm>
          <a:off x="1196593" y="4222533"/>
          <a:ext cx="9857010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484">
                  <a:extLst>
                    <a:ext uri="{9D8B030D-6E8A-4147-A177-3AD203B41FA5}">
                      <a16:colId xmlns:a16="http://schemas.microsoft.com/office/drawing/2014/main" val="3506220648"/>
                    </a:ext>
                  </a:extLst>
                </a:gridCol>
                <a:gridCol w="4119739">
                  <a:extLst>
                    <a:ext uri="{9D8B030D-6E8A-4147-A177-3AD203B41FA5}">
                      <a16:colId xmlns:a16="http://schemas.microsoft.com/office/drawing/2014/main" val="1299086367"/>
                    </a:ext>
                  </a:extLst>
                </a:gridCol>
                <a:gridCol w="4198787">
                  <a:extLst>
                    <a:ext uri="{9D8B030D-6E8A-4147-A177-3AD203B41FA5}">
                      <a16:colId xmlns:a16="http://schemas.microsoft.com/office/drawing/2014/main" val="34485723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Example Employee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Electric/Gas/Power Utility  - 30 years old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Computer Programming/Consulting  - 30 years old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358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Hourly Rate / </a:t>
                      </a:r>
                    </a:p>
                    <a:p>
                      <a:r>
                        <a:rPr lang="en-US" sz="1200" dirty="0"/>
                        <a:t>Annual Salary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$25 per hour/40 hours per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$85,000 per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428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Benefit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$2600 monthly benefit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waiting period for accident, 14-day waiting period for illness, 6-month benefit 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$4200 monthly benefit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day waiting period for accident &amp; illness, 6-month benefit duration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651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Premium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$87.10 per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$94.51 per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53241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86180F6-DA50-EE7B-E9BA-F45F50BE4286}"/>
              </a:ext>
            </a:extLst>
          </p:cNvPr>
          <p:cNvSpPr txBox="1"/>
          <p:nvPr/>
        </p:nvSpPr>
        <p:spPr>
          <a:xfrm>
            <a:off x="4571998" y="2788888"/>
            <a:ext cx="2691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(accident/illness)</a:t>
            </a: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2DAB16-AE10-6578-6ABE-BC79E64E9B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235" r="-432" b="18379"/>
          <a:stretch/>
        </p:blipFill>
        <p:spPr>
          <a:xfrm>
            <a:off x="0" y="6307289"/>
            <a:ext cx="1884556" cy="5703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8AE542-F178-27FB-9399-EB1AAC92AE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5640" y="6276087"/>
            <a:ext cx="1826360" cy="4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06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9731F-E0EA-4698-1C7D-C781122FF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0076"/>
            <a:ext cx="10515600" cy="1325563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/>
              <a:t>Pet Insurance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280345-7B36-BEAF-2CF2-41819D5C9D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25" r="-1" b="17726"/>
          <a:stretch/>
        </p:blipFill>
        <p:spPr>
          <a:xfrm>
            <a:off x="8325973" y="1451170"/>
            <a:ext cx="3866027" cy="3854345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157E10-7461-D972-4016-04647598A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0464" y="0"/>
            <a:ext cx="2881536" cy="145117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C8632-30CB-2AC6-2BA8-8ABF89567AF4}"/>
              </a:ext>
            </a:extLst>
          </p:cNvPr>
          <p:cNvSpPr txBox="1">
            <a:spLocks/>
          </p:cNvSpPr>
          <p:nvPr/>
        </p:nvSpPr>
        <p:spPr>
          <a:xfrm>
            <a:off x="7507840" y="5406830"/>
            <a:ext cx="5181600" cy="1751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70% of US households own a pet</a:t>
            </a:r>
          </a:p>
          <a:p>
            <a:pPr lvl="1"/>
            <a:r>
              <a:rPr lang="en-US" sz="1600" dirty="0"/>
              <a:t>14% of Gen Z</a:t>
            </a:r>
          </a:p>
          <a:p>
            <a:pPr lvl="1"/>
            <a:r>
              <a:rPr lang="en-US" sz="1600" dirty="0"/>
              <a:t>32% of Millennials</a:t>
            </a:r>
          </a:p>
          <a:p>
            <a:pPr lvl="1"/>
            <a:r>
              <a:rPr lang="en-US" sz="1600" dirty="0"/>
              <a:t>24% of Gen X</a:t>
            </a:r>
          </a:p>
          <a:p>
            <a:pPr lvl="1"/>
            <a:r>
              <a:rPr lang="en-US" sz="1600" dirty="0"/>
              <a:t>27% Baby Boomers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6A343CE-6173-43AB-2108-AC0A127769AE}"/>
              </a:ext>
            </a:extLst>
          </p:cNvPr>
          <p:cNvSpPr txBox="1">
            <a:spLocks/>
          </p:cNvSpPr>
          <p:nvPr/>
        </p:nvSpPr>
        <p:spPr>
          <a:xfrm>
            <a:off x="622066" y="1681787"/>
            <a:ext cx="688577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Each Chamber has a unique URL</a:t>
            </a:r>
          </a:p>
          <a:p>
            <a:r>
              <a:rPr lang="en-US" dirty="0"/>
              <a:t>Chamber members can access the Pin Paws discount by clicking on their chamber’s  URL</a:t>
            </a:r>
          </a:p>
          <a:p>
            <a:r>
              <a:rPr lang="en-US" dirty="0"/>
              <a:t>Exclusive chamber discount of 15% off market price</a:t>
            </a:r>
          </a:p>
          <a:p>
            <a:r>
              <a:rPr lang="en-US" dirty="0"/>
              <a:t>Employees self-pay; no need for payroll deduction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296245-87CA-F3C2-4DB2-2987372AA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717" y="5526567"/>
            <a:ext cx="1755800" cy="755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5A7634-AB0F-78E1-5A4E-23B05BB249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2203" y="5840812"/>
            <a:ext cx="1426588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43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43489" y="1342959"/>
            <a:ext cx="166125" cy="16570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43489" y="1733392"/>
            <a:ext cx="166125" cy="16570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43489" y="2123825"/>
            <a:ext cx="166125" cy="16570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43489" y="2510456"/>
            <a:ext cx="166125" cy="16570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43489" y="2865260"/>
            <a:ext cx="166125" cy="16570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43489" y="3293885"/>
            <a:ext cx="166125" cy="16570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528" y="1106659"/>
            <a:ext cx="3570446" cy="525922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62634" y="574202"/>
            <a:ext cx="8554194" cy="4714601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71435">
              <a:spcBef>
                <a:spcPts val="70"/>
              </a:spcBef>
            </a:pPr>
            <a:r>
              <a:rPr sz="1687" dirty="0">
                <a:solidFill>
                  <a:srgbClr val="5E5E5E"/>
                </a:solidFill>
                <a:latin typeface="Trebuchet MS"/>
                <a:cs typeface="Trebuchet MS"/>
              </a:rPr>
              <a:t>WHAT </a:t>
            </a:r>
            <a:r>
              <a:rPr sz="1687" spc="-4" dirty="0">
                <a:solidFill>
                  <a:srgbClr val="5E5E5E"/>
                </a:solidFill>
                <a:latin typeface="Trebuchet MS"/>
                <a:cs typeface="Trebuchet MS"/>
              </a:rPr>
              <a:t>MAKES PIN PAWS PET CARE DIFFERENT FROM OTHER PET INSURANCE</a:t>
            </a:r>
            <a:r>
              <a:rPr sz="1687" spc="74" dirty="0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sz="1687" spc="-4" dirty="0">
                <a:solidFill>
                  <a:srgbClr val="5E5E5E"/>
                </a:solidFill>
                <a:latin typeface="Trebuchet MS"/>
                <a:cs typeface="Trebuchet MS"/>
              </a:rPr>
              <a:t>COMPANIES?</a:t>
            </a:r>
            <a:endParaRPr sz="1687" dirty="0">
              <a:latin typeface="Trebuchet MS"/>
              <a:cs typeface="Trebuchet MS"/>
            </a:endParaRPr>
          </a:p>
          <a:p>
            <a:pPr>
              <a:spcBef>
                <a:spcPts val="21"/>
              </a:spcBef>
            </a:pPr>
            <a:endParaRPr sz="2074" dirty="0">
              <a:latin typeface="Trebuchet MS"/>
              <a:cs typeface="Trebuchet MS"/>
            </a:endParaRPr>
          </a:p>
          <a:p>
            <a:pPr marL="3853470" marR="783999">
              <a:lnSpc>
                <a:spcPct val="180500"/>
              </a:lnSpc>
              <a:spcBef>
                <a:spcPts val="4"/>
              </a:spcBef>
            </a:pPr>
            <a:r>
              <a:rPr sz="1406" spc="-4" dirty="0">
                <a:solidFill>
                  <a:srgbClr val="838787"/>
                </a:solidFill>
                <a:latin typeface="Trebuchet MS"/>
                <a:cs typeface="Trebuchet MS"/>
              </a:rPr>
              <a:t>Coverage for Cats and Dogs </a:t>
            </a:r>
            <a:r>
              <a:rPr sz="1406" dirty="0">
                <a:solidFill>
                  <a:srgbClr val="838787"/>
                </a:solidFill>
                <a:latin typeface="Trebuchet MS"/>
                <a:cs typeface="Trebuchet MS"/>
              </a:rPr>
              <a:t>of </a:t>
            </a:r>
            <a:r>
              <a:rPr sz="1406" spc="-4" dirty="0">
                <a:solidFill>
                  <a:srgbClr val="838787"/>
                </a:solidFill>
                <a:latin typeface="Trebuchet MS"/>
                <a:cs typeface="Trebuchet MS"/>
              </a:rPr>
              <a:t>All Ages </a:t>
            </a:r>
            <a:r>
              <a:rPr sz="1406" dirty="0">
                <a:solidFill>
                  <a:srgbClr val="838787"/>
                </a:solidFill>
                <a:latin typeface="Trebuchet MS"/>
                <a:cs typeface="Trebuchet MS"/>
              </a:rPr>
              <a:t>&amp; </a:t>
            </a:r>
            <a:r>
              <a:rPr sz="1406" spc="-4" dirty="0">
                <a:solidFill>
                  <a:srgbClr val="838787"/>
                </a:solidFill>
                <a:latin typeface="Trebuchet MS"/>
                <a:cs typeface="Trebuchet MS"/>
              </a:rPr>
              <a:t>Breeds</a:t>
            </a:r>
            <a:r>
              <a:rPr sz="1371" spc="-5" baseline="25641" dirty="0">
                <a:solidFill>
                  <a:srgbClr val="838787"/>
                </a:solidFill>
                <a:latin typeface="Trebuchet MS"/>
                <a:cs typeface="Trebuchet MS"/>
              </a:rPr>
              <a:t>3  </a:t>
            </a:r>
            <a:r>
              <a:rPr sz="1406" spc="-4" dirty="0">
                <a:solidFill>
                  <a:srgbClr val="838787"/>
                </a:solidFill>
                <a:latin typeface="Trebuchet MS"/>
                <a:cs typeface="Trebuchet MS"/>
              </a:rPr>
              <a:t>No Initial Exam/Past Vet Notes Required  Accident Coverage Starts at Midnight  Customizable Deductible and Out-of-Pocket Max  </a:t>
            </a:r>
            <a:r>
              <a:rPr sz="1406" spc="-7" dirty="0">
                <a:solidFill>
                  <a:srgbClr val="838787"/>
                </a:solidFill>
                <a:latin typeface="Trebuchet MS"/>
                <a:cs typeface="Trebuchet MS"/>
              </a:rPr>
              <a:t>Annual </a:t>
            </a:r>
            <a:r>
              <a:rPr sz="1406" dirty="0">
                <a:solidFill>
                  <a:srgbClr val="838787"/>
                </a:solidFill>
                <a:latin typeface="Trebuchet MS"/>
                <a:cs typeface="Trebuchet MS"/>
              </a:rPr>
              <a:t>Max </a:t>
            </a:r>
            <a:r>
              <a:rPr sz="1406" spc="-4" dirty="0">
                <a:solidFill>
                  <a:srgbClr val="838787"/>
                </a:solidFill>
                <a:latin typeface="Trebuchet MS"/>
                <a:cs typeface="Trebuchet MS"/>
              </a:rPr>
              <a:t>Payouts as Opposed to Per Incident  Choose Your Reimbursement </a:t>
            </a:r>
            <a:r>
              <a:rPr sz="1406" spc="-7" dirty="0">
                <a:solidFill>
                  <a:srgbClr val="838787"/>
                </a:solidFill>
                <a:latin typeface="Trebuchet MS"/>
                <a:cs typeface="Trebuchet MS"/>
              </a:rPr>
              <a:t>Percentage  </a:t>
            </a:r>
            <a:r>
              <a:rPr sz="1406" spc="-4" dirty="0">
                <a:solidFill>
                  <a:srgbClr val="838787"/>
                </a:solidFill>
                <a:latin typeface="Trebuchet MS"/>
                <a:cs typeface="Trebuchet MS"/>
              </a:rPr>
              <a:t>Multiple Value-Added Benefits</a:t>
            </a:r>
            <a:r>
              <a:rPr sz="1406" spc="-14" dirty="0">
                <a:solidFill>
                  <a:srgbClr val="838787"/>
                </a:solidFill>
                <a:latin typeface="Trebuchet MS"/>
                <a:cs typeface="Trebuchet MS"/>
              </a:rPr>
              <a:t> </a:t>
            </a:r>
            <a:r>
              <a:rPr sz="1406" spc="-4" dirty="0">
                <a:solidFill>
                  <a:srgbClr val="838787"/>
                </a:solidFill>
                <a:latin typeface="Trebuchet MS"/>
                <a:cs typeface="Trebuchet MS"/>
              </a:rPr>
              <a:t>Included</a:t>
            </a:r>
            <a:endParaRPr sz="1406" dirty="0">
              <a:latin typeface="Trebuchet MS"/>
              <a:cs typeface="Trebuchet MS"/>
            </a:endParaRPr>
          </a:p>
          <a:p>
            <a:pPr marL="3853470" marR="374141">
              <a:lnSpc>
                <a:spcPct val="179000"/>
              </a:lnSpc>
            </a:pPr>
            <a:r>
              <a:rPr sz="1406" spc="-4" dirty="0">
                <a:solidFill>
                  <a:srgbClr val="838787"/>
                </a:solidFill>
                <a:latin typeface="Trebuchet MS"/>
                <a:cs typeface="Trebuchet MS"/>
              </a:rPr>
              <a:t>Routine Care Option Available with Customized Plans</a:t>
            </a:r>
            <a:r>
              <a:rPr sz="1371" spc="-5" baseline="25641" dirty="0">
                <a:solidFill>
                  <a:srgbClr val="838787"/>
                </a:solidFill>
                <a:latin typeface="Trebuchet MS"/>
                <a:cs typeface="Trebuchet MS"/>
              </a:rPr>
              <a:t>5  </a:t>
            </a:r>
            <a:r>
              <a:rPr sz="1406" spc="-4" dirty="0">
                <a:solidFill>
                  <a:srgbClr val="838787"/>
                </a:solidFill>
                <a:latin typeface="Trebuchet MS"/>
                <a:cs typeface="Trebuchet MS"/>
              </a:rPr>
              <a:t>Available </a:t>
            </a:r>
            <a:r>
              <a:rPr sz="1406" dirty="0">
                <a:solidFill>
                  <a:srgbClr val="838787"/>
                </a:solidFill>
                <a:latin typeface="Trebuchet MS"/>
                <a:cs typeface="Trebuchet MS"/>
              </a:rPr>
              <a:t>in </a:t>
            </a:r>
            <a:r>
              <a:rPr sz="1406" spc="-4" dirty="0">
                <a:solidFill>
                  <a:srgbClr val="838787"/>
                </a:solidFill>
                <a:latin typeface="Trebuchet MS"/>
                <a:cs typeface="Trebuchet MS"/>
              </a:rPr>
              <a:t>All </a:t>
            </a:r>
            <a:r>
              <a:rPr sz="1406" dirty="0">
                <a:solidFill>
                  <a:srgbClr val="838787"/>
                </a:solidFill>
                <a:latin typeface="Trebuchet MS"/>
                <a:cs typeface="Trebuchet MS"/>
              </a:rPr>
              <a:t>50</a:t>
            </a:r>
            <a:r>
              <a:rPr sz="1406" spc="-21" dirty="0">
                <a:solidFill>
                  <a:srgbClr val="838787"/>
                </a:solidFill>
                <a:latin typeface="Trebuchet MS"/>
                <a:cs typeface="Trebuchet MS"/>
              </a:rPr>
              <a:t> </a:t>
            </a:r>
            <a:r>
              <a:rPr sz="1406" spc="-4" dirty="0">
                <a:solidFill>
                  <a:srgbClr val="838787"/>
                </a:solidFill>
                <a:latin typeface="Trebuchet MS"/>
                <a:cs typeface="Trebuchet MS"/>
              </a:rPr>
              <a:t>States</a:t>
            </a:r>
            <a:endParaRPr sz="1406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617" dirty="0">
              <a:latin typeface="Trebuchet MS"/>
              <a:cs typeface="Trebuchet MS"/>
            </a:endParaRPr>
          </a:p>
          <a:p>
            <a:pPr>
              <a:spcBef>
                <a:spcPts val="28"/>
              </a:spcBef>
            </a:pPr>
            <a:endParaRPr sz="1230" dirty="0">
              <a:latin typeface="Trebuchet MS"/>
              <a:cs typeface="Trebuchet MS"/>
            </a:endParaRPr>
          </a:p>
          <a:p>
            <a:pPr marL="5553622"/>
            <a:r>
              <a:rPr sz="1125" spc="-4" dirty="0">
                <a:solidFill>
                  <a:srgbClr val="838787"/>
                </a:solidFill>
                <a:latin typeface="Trebuchet MS"/>
                <a:cs typeface="Trebuchet MS"/>
              </a:rPr>
              <a:t>Powered by</a:t>
            </a:r>
            <a:endParaRPr sz="1125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29983" y="5133255"/>
            <a:ext cx="395139" cy="518368"/>
          </a:xfrm>
          <a:custGeom>
            <a:avLst/>
            <a:gdLst/>
            <a:ahLst/>
            <a:cxnLst/>
            <a:rect l="l" t="t" r="r" b="b"/>
            <a:pathLst>
              <a:path w="561975" h="737235">
                <a:moveTo>
                  <a:pt x="207352" y="291414"/>
                </a:moveTo>
                <a:lnTo>
                  <a:pt x="203631" y="272008"/>
                </a:lnTo>
                <a:lnTo>
                  <a:pt x="194754" y="254076"/>
                </a:lnTo>
                <a:lnTo>
                  <a:pt x="182600" y="240906"/>
                </a:lnTo>
                <a:lnTo>
                  <a:pt x="168744" y="233743"/>
                </a:lnTo>
                <a:lnTo>
                  <a:pt x="154762" y="233794"/>
                </a:lnTo>
                <a:lnTo>
                  <a:pt x="134696" y="271284"/>
                </a:lnTo>
                <a:lnTo>
                  <a:pt x="134607" y="272275"/>
                </a:lnTo>
                <a:lnTo>
                  <a:pt x="138353" y="291693"/>
                </a:lnTo>
                <a:lnTo>
                  <a:pt x="147243" y="309626"/>
                </a:lnTo>
                <a:lnTo>
                  <a:pt x="159397" y="322795"/>
                </a:lnTo>
                <a:lnTo>
                  <a:pt x="173253" y="329958"/>
                </a:lnTo>
                <a:lnTo>
                  <a:pt x="187223" y="329907"/>
                </a:lnTo>
                <a:lnTo>
                  <a:pt x="198640" y="322300"/>
                </a:lnTo>
                <a:lnTo>
                  <a:pt x="205536" y="308876"/>
                </a:lnTo>
                <a:lnTo>
                  <a:pt x="207352" y="291693"/>
                </a:lnTo>
                <a:lnTo>
                  <a:pt x="207352" y="291414"/>
                </a:lnTo>
                <a:close/>
              </a:path>
              <a:path w="561975" h="737235">
                <a:moveTo>
                  <a:pt x="273380" y="225018"/>
                </a:moveTo>
                <a:lnTo>
                  <a:pt x="269468" y="204520"/>
                </a:lnTo>
                <a:lnTo>
                  <a:pt x="260172" y="185661"/>
                </a:lnTo>
                <a:lnTo>
                  <a:pt x="247421" y="171818"/>
                </a:lnTo>
                <a:lnTo>
                  <a:pt x="232879" y="164299"/>
                </a:lnTo>
                <a:lnTo>
                  <a:pt x="218198" y="164376"/>
                </a:lnTo>
                <a:lnTo>
                  <a:pt x="206209" y="172389"/>
                </a:lnTo>
                <a:lnTo>
                  <a:pt x="198958" y="186524"/>
                </a:lnTo>
                <a:lnTo>
                  <a:pt x="197015" y="204825"/>
                </a:lnTo>
                <a:lnTo>
                  <a:pt x="200939" y="225310"/>
                </a:lnTo>
                <a:lnTo>
                  <a:pt x="210235" y="244170"/>
                </a:lnTo>
                <a:lnTo>
                  <a:pt x="222973" y="258013"/>
                </a:lnTo>
                <a:lnTo>
                  <a:pt x="237502" y="265544"/>
                </a:lnTo>
                <a:lnTo>
                  <a:pt x="252171" y="265468"/>
                </a:lnTo>
                <a:lnTo>
                  <a:pt x="264172" y="257454"/>
                </a:lnTo>
                <a:lnTo>
                  <a:pt x="271424" y="243306"/>
                </a:lnTo>
                <a:lnTo>
                  <a:pt x="273380" y="225018"/>
                </a:lnTo>
                <a:close/>
              </a:path>
              <a:path w="561975" h="737235">
                <a:moveTo>
                  <a:pt x="358889" y="372821"/>
                </a:moveTo>
                <a:lnTo>
                  <a:pt x="347040" y="319468"/>
                </a:lnTo>
                <a:lnTo>
                  <a:pt x="320624" y="288721"/>
                </a:lnTo>
                <a:lnTo>
                  <a:pt x="294144" y="274650"/>
                </a:lnTo>
                <a:lnTo>
                  <a:pt x="282092" y="271284"/>
                </a:lnTo>
                <a:lnTo>
                  <a:pt x="278180" y="271284"/>
                </a:lnTo>
                <a:lnTo>
                  <a:pt x="266128" y="274662"/>
                </a:lnTo>
                <a:lnTo>
                  <a:pt x="239636" y="288759"/>
                </a:lnTo>
                <a:lnTo>
                  <a:pt x="213220" y="319506"/>
                </a:lnTo>
                <a:lnTo>
                  <a:pt x="201396" y="372859"/>
                </a:lnTo>
                <a:lnTo>
                  <a:pt x="208038" y="399516"/>
                </a:lnTo>
                <a:lnTo>
                  <a:pt x="222872" y="407289"/>
                </a:lnTo>
                <a:lnTo>
                  <a:pt x="237769" y="405269"/>
                </a:lnTo>
                <a:lnTo>
                  <a:pt x="244551" y="402577"/>
                </a:lnTo>
                <a:lnTo>
                  <a:pt x="247650" y="399681"/>
                </a:lnTo>
                <a:lnTo>
                  <a:pt x="255625" y="393293"/>
                </a:lnTo>
                <a:lnTo>
                  <a:pt x="266471" y="386918"/>
                </a:lnTo>
                <a:lnTo>
                  <a:pt x="278180" y="384009"/>
                </a:lnTo>
                <a:lnTo>
                  <a:pt x="282092" y="383603"/>
                </a:lnTo>
                <a:lnTo>
                  <a:pt x="293789" y="386486"/>
                </a:lnTo>
                <a:lnTo>
                  <a:pt x="304634" y="392823"/>
                </a:lnTo>
                <a:lnTo>
                  <a:pt x="312610" y="399161"/>
                </a:lnTo>
                <a:lnTo>
                  <a:pt x="315722" y="402043"/>
                </a:lnTo>
                <a:lnTo>
                  <a:pt x="322503" y="404812"/>
                </a:lnTo>
                <a:lnTo>
                  <a:pt x="337400" y="406996"/>
                </a:lnTo>
                <a:lnTo>
                  <a:pt x="352247" y="399402"/>
                </a:lnTo>
                <a:lnTo>
                  <a:pt x="356196" y="383603"/>
                </a:lnTo>
                <a:lnTo>
                  <a:pt x="358889" y="372821"/>
                </a:lnTo>
                <a:close/>
              </a:path>
              <a:path w="561975" h="737235">
                <a:moveTo>
                  <a:pt x="364642" y="205981"/>
                </a:moveTo>
                <a:lnTo>
                  <a:pt x="361899" y="187883"/>
                </a:lnTo>
                <a:lnTo>
                  <a:pt x="353783" y="173672"/>
                </a:lnTo>
                <a:lnTo>
                  <a:pt x="340956" y="165303"/>
                </a:lnTo>
                <a:lnTo>
                  <a:pt x="325653" y="164680"/>
                </a:lnTo>
                <a:lnTo>
                  <a:pt x="310819" y="171551"/>
                </a:lnTo>
                <a:lnTo>
                  <a:pt x="298081" y="184708"/>
                </a:lnTo>
                <a:lnTo>
                  <a:pt x="289115" y="202933"/>
                </a:lnTo>
                <a:lnTo>
                  <a:pt x="285838" y="222986"/>
                </a:lnTo>
                <a:lnTo>
                  <a:pt x="288594" y="241084"/>
                </a:lnTo>
                <a:lnTo>
                  <a:pt x="296722" y="255295"/>
                </a:lnTo>
                <a:lnTo>
                  <a:pt x="309562" y="263652"/>
                </a:lnTo>
                <a:lnTo>
                  <a:pt x="324853" y="264274"/>
                </a:lnTo>
                <a:lnTo>
                  <a:pt x="339699" y="257403"/>
                </a:lnTo>
                <a:lnTo>
                  <a:pt x="352425" y="244246"/>
                </a:lnTo>
                <a:lnTo>
                  <a:pt x="361365" y="226021"/>
                </a:lnTo>
                <a:lnTo>
                  <a:pt x="364642" y="205981"/>
                </a:lnTo>
                <a:close/>
              </a:path>
              <a:path w="561975" h="737235">
                <a:moveTo>
                  <a:pt x="427012" y="274027"/>
                </a:moveTo>
                <a:lnTo>
                  <a:pt x="424789" y="256832"/>
                </a:lnTo>
                <a:lnTo>
                  <a:pt x="417626" y="243433"/>
                </a:lnTo>
                <a:lnTo>
                  <a:pt x="406095" y="235673"/>
                </a:lnTo>
                <a:lnTo>
                  <a:pt x="392188" y="235305"/>
                </a:lnTo>
                <a:lnTo>
                  <a:pt x="378587" y="242074"/>
                </a:lnTo>
                <a:lnTo>
                  <a:pt x="366814" y="254787"/>
                </a:lnTo>
                <a:lnTo>
                  <a:pt x="358406" y="272275"/>
                </a:lnTo>
                <a:lnTo>
                  <a:pt x="355104" y="291414"/>
                </a:lnTo>
                <a:lnTo>
                  <a:pt x="357327" y="308610"/>
                </a:lnTo>
                <a:lnTo>
                  <a:pt x="364477" y="322021"/>
                </a:lnTo>
                <a:lnTo>
                  <a:pt x="376021" y="329780"/>
                </a:lnTo>
                <a:lnTo>
                  <a:pt x="389915" y="330149"/>
                </a:lnTo>
                <a:lnTo>
                  <a:pt x="403517" y="323392"/>
                </a:lnTo>
                <a:lnTo>
                  <a:pt x="415315" y="310667"/>
                </a:lnTo>
                <a:lnTo>
                  <a:pt x="423748" y="293179"/>
                </a:lnTo>
                <a:lnTo>
                  <a:pt x="427012" y="274027"/>
                </a:lnTo>
                <a:close/>
              </a:path>
              <a:path w="561975" h="737235">
                <a:moveTo>
                  <a:pt x="561581" y="280809"/>
                </a:moveTo>
                <a:lnTo>
                  <a:pt x="556717" y="235292"/>
                </a:lnTo>
                <a:lnTo>
                  <a:pt x="545388" y="192112"/>
                </a:lnTo>
                <a:lnTo>
                  <a:pt x="528091" y="151828"/>
                </a:lnTo>
                <a:lnTo>
                  <a:pt x="505307" y="115036"/>
                </a:lnTo>
                <a:lnTo>
                  <a:pt x="491464" y="98742"/>
                </a:lnTo>
                <a:lnTo>
                  <a:pt x="491464" y="285356"/>
                </a:lnTo>
                <a:lnTo>
                  <a:pt x="485889" y="333654"/>
                </a:lnTo>
                <a:lnTo>
                  <a:pt x="470052" y="377977"/>
                </a:lnTo>
                <a:lnTo>
                  <a:pt x="445173" y="417080"/>
                </a:lnTo>
                <a:lnTo>
                  <a:pt x="412546" y="449694"/>
                </a:lnTo>
                <a:lnTo>
                  <a:pt x="373430" y="474560"/>
                </a:lnTo>
                <a:lnTo>
                  <a:pt x="329082" y="490397"/>
                </a:lnTo>
                <a:lnTo>
                  <a:pt x="280784" y="495960"/>
                </a:lnTo>
                <a:lnTo>
                  <a:pt x="232473" y="490397"/>
                </a:lnTo>
                <a:lnTo>
                  <a:pt x="188137" y="474560"/>
                </a:lnTo>
                <a:lnTo>
                  <a:pt x="149021" y="449694"/>
                </a:lnTo>
                <a:lnTo>
                  <a:pt x="116395" y="417080"/>
                </a:lnTo>
                <a:lnTo>
                  <a:pt x="91528" y="377977"/>
                </a:lnTo>
                <a:lnTo>
                  <a:pt x="75692" y="333654"/>
                </a:lnTo>
                <a:lnTo>
                  <a:pt x="70129" y="285356"/>
                </a:lnTo>
                <a:lnTo>
                  <a:pt x="75692" y="237070"/>
                </a:lnTo>
                <a:lnTo>
                  <a:pt x="91528" y="192735"/>
                </a:lnTo>
                <a:lnTo>
                  <a:pt x="116395" y="153631"/>
                </a:lnTo>
                <a:lnTo>
                  <a:pt x="149021" y="121018"/>
                </a:lnTo>
                <a:lnTo>
                  <a:pt x="188137" y="96151"/>
                </a:lnTo>
                <a:lnTo>
                  <a:pt x="232473" y="80302"/>
                </a:lnTo>
                <a:lnTo>
                  <a:pt x="280784" y="74739"/>
                </a:lnTo>
                <a:lnTo>
                  <a:pt x="329082" y="80302"/>
                </a:lnTo>
                <a:lnTo>
                  <a:pt x="373430" y="96151"/>
                </a:lnTo>
                <a:lnTo>
                  <a:pt x="412546" y="121018"/>
                </a:lnTo>
                <a:lnTo>
                  <a:pt x="445173" y="153631"/>
                </a:lnTo>
                <a:lnTo>
                  <a:pt x="470052" y="192735"/>
                </a:lnTo>
                <a:lnTo>
                  <a:pt x="485889" y="237070"/>
                </a:lnTo>
                <a:lnTo>
                  <a:pt x="491464" y="285356"/>
                </a:lnTo>
                <a:lnTo>
                  <a:pt x="491464" y="98742"/>
                </a:lnTo>
                <a:lnTo>
                  <a:pt x="445223" y="54241"/>
                </a:lnTo>
                <a:lnTo>
                  <a:pt x="408914" y="31394"/>
                </a:lnTo>
                <a:lnTo>
                  <a:pt x="369074" y="14351"/>
                </a:lnTo>
                <a:lnTo>
                  <a:pt x="326199" y="3695"/>
                </a:lnTo>
                <a:lnTo>
                  <a:pt x="280784" y="0"/>
                </a:lnTo>
                <a:lnTo>
                  <a:pt x="235356" y="3695"/>
                </a:lnTo>
                <a:lnTo>
                  <a:pt x="192493" y="14351"/>
                </a:lnTo>
                <a:lnTo>
                  <a:pt x="152654" y="31394"/>
                </a:lnTo>
                <a:lnTo>
                  <a:pt x="116357" y="54241"/>
                </a:lnTo>
                <a:lnTo>
                  <a:pt x="84061" y="82321"/>
                </a:lnTo>
                <a:lnTo>
                  <a:pt x="56273" y="115036"/>
                </a:lnTo>
                <a:lnTo>
                  <a:pt x="33489" y="151828"/>
                </a:lnTo>
                <a:lnTo>
                  <a:pt x="16179" y="192112"/>
                </a:lnTo>
                <a:lnTo>
                  <a:pt x="4851" y="235292"/>
                </a:lnTo>
                <a:lnTo>
                  <a:pt x="0" y="280809"/>
                </a:lnTo>
                <a:lnTo>
                  <a:pt x="2476" y="338747"/>
                </a:lnTo>
                <a:lnTo>
                  <a:pt x="12941" y="389890"/>
                </a:lnTo>
                <a:lnTo>
                  <a:pt x="30099" y="435317"/>
                </a:lnTo>
                <a:lnTo>
                  <a:pt x="52641" y="476097"/>
                </a:lnTo>
                <a:lnTo>
                  <a:pt x="79273" y="513270"/>
                </a:lnTo>
                <a:lnTo>
                  <a:pt x="108699" y="547903"/>
                </a:lnTo>
                <a:lnTo>
                  <a:pt x="139623" y="581050"/>
                </a:lnTo>
                <a:lnTo>
                  <a:pt x="170738" y="613778"/>
                </a:lnTo>
                <a:lnTo>
                  <a:pt x="200736" y="647153"/>
                </a:lnTo>
                <a:lnTo>
                  <a:pt x="228333" y="682231"/>
                </a:lnTo>
                <a:lnTo>
                  <a:pt x="252234" y="720064"/>
                </a:lnTo>
                <a:lnTo>
                  <a:pt x="264617" y="732777"/>
                </a:lnTo>
                <a:lnTo>
                  <a:pt x="280797" y="737019"/>
                </a:lnTo>
                <a:lnTo>
                  <a:pt x="296976" y="732777"/>
                </a:lnTo>
                <a:lnTo>
                  <a:pt x="309384" y="720064"/>
                </a:lnTo>
                <a:lnTo>
                  <a:pt x="333260" y="682231"/>
                </a:lnTo>
                <a:lnTo>
                  <a:pt x="360845" y="647153"/>
                </a:lnTo>
                <a:lnTo>
                  <a:pt x="390842" y="613778"/>
                </a:lnTo>
                <a:lnTo>
                  <a:pt x="421957" y="581050"/>
                </a:lnTo>
                <a:lnTo>
                  <a:pt x="452869" y="547903"/>
                </a:lnTo>
                <a:lnTo>
                  <a:pt x="482295" y="513270"/>
                </a:lnTo>
                <a:lnTo>
                  <a:pt x="508939" y="476097"/>
                </a:lnTo>
                <a:lnTo>
                  <a:pt x="531482" y="435317"/>
                </a:lnTo>
                <a:lnTo>
                  <a:pt x="548640" y="389890"/>
                </a:lnTo>
                <a:lnTo>
                  <a:pt x="559104" y="338747"/>
                </a:lnTo>
                <a:lnTo>
                  <a:pt x="561581" y="280809"/>
                </a:lnTo>
                <a:close/>
              </a:path>
            </a:pathLst>
          </a:custGeom>
          <a:solidFill>
            <a:srgbClr val="E43C4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2" name="object 12"/>
          <p:cNvSpPr txBox="1"/>
          <p:nvPr/>
        </p:nvSpPr>
        <p:spPr>
          <a:xfrm>
            <a:off x="5641922" y="5272500"/>
            <a:ext cx="435322" cy="332773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8929">
              <a:lnSpc>
                <a:spcPts val="1466"/>
              </a:lnSpc>
              <a:spcBef>
                <a:spcPts val="95"/>
              </a:spcBef>
            </a:pPr>
            <a:r>
              <a:rPr sz="1266" spc="-80" dirty="0">
                <a:solidFill>
                  <a:srgbClr val="E43C40"/>
                </a:solidFill>
                <a:latin typeface="Arial Narrow"/>
                <a:cs typeface="Arial Narrow"/>
              </a:rPr>
              <a:t>PAWS</a:t>
            </a:r>
            <a:endParaRPr sz="1266" dirty="0">
              <a:latin typeface="Arial Narrow"/>
              <a:cs typeface="Arial Narrow"/>
            </a:endParaRPr>
          </a:p>
          <a:p>
            <a:pPr marL="71435">
              <a:lnSpc>
                <a:spcPts val="1002"/>
              </a:lnSpc>
            </a:pPr>
            <a:r>
              <a:rPr sz="879" i="1" spc="14" dirty="0">
                <a:solidFill>
                  <a:srgbClr val="038090"/>
                </a:solidFill>
                <a:latin typeface="Gill Sans MT"/>
                <a:cs typeface="Gill Sans MT"/>
              </a:rPr>
              <a:t>Pet</a:t>
            </a:r>
            <a:r>
              <a:rPr sz="879" i="1" spc="-84" dirty="0">
                <a:solidFill>
                  <a:srgbClr val="038090"/>
                </a:solidFill>
                <a:latin typeface="Gill Sans MT"/>
                <a:cs typeface="Gill Sans MT"/>
              </a:rPr>
              <a:t> </a:t>
            </a:r>
            <a:r>
              <a:rPr sz="879" i="1" spc="-14" dirty="0">
                <a:solidFill>
                  <a:srgbClr val="038090"/>
                </a:solidFill>
                <a:latin typeface="Gill Sans MT"/>
                <a:cs typeface="Gill Sans MT"/>
              </a:rPr>
              <a:t>Care</a:t>
            </a:r>
            <a:endParaRPr sz="879" dirty="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84968" y="5272500"/>
            <a:ext cx="224135" cy="206970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8929">
              <a:spcBef>
                <a:spcPts val="95"/>
              </a:spcBef>
            </a:pPr>
            <a:r>
              <a:rPr sz="1266" spc="-32" dirty="0">
                <a:solidFill>
                  <a:srgbClr val="E43C40"/>
                </a:solidFill>
                <a:latin typeface="Arial Narrow"/>
                <a:cs typeface="Arial Narrow"/>
              </a:rPr>
              <a:t>P</a:t>
            </a:r>
            <a:r>
              <a:rPr sz="1266" spc="-18" dirty="0">
                <a:solidFill>
                  <a:srgbClr val="E43C40"/>
                </a:solidFill>
                <a:latin typeface="Arial Narrow"/>
                <a:cs typeface="Arial Narrow"/>
              </a:rPr>
              <a:t>I</a:t>
            </a:r>
            <a:r>
              <a:rPr sz="1266" spc="-70" dirty="0">
                <a:solidFill>
                  <a:srgbClr val="E43C40"/>
                </a:solidFill>
                <a:latin typeface="Arial Narrow"/>
                <a:cs typeface="Arial Narrow"/>
              </a:rPr>
              <a:t>N</a:t>
            </a:r>
            <a:endParaRPr sz="1266">
              <a:latin typeface="Arial Narrow"/>
              <a:cs typeface="Arial Narrow"/>
            </a:endParaRPr>
          </a:p>
        </p:txBody>
      </p:sp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43489" y="3654215"/>
            <a:ext cx="166125" cy="16570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943489" y="4009018"/>
            <a:ext cx="166125" cy="16570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943489" y="4437642"/>
            <a:ext cx="166125" cy="165703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331253" y="5354787"/>
            <a:ext cx="1427321" cy="31503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6716805-DDE8-356E-A29F-6F5EBBD1E92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18028" y="413128"/>
            <a:ext cx="2505425" cy="217200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5B6B506-5C52-9B9D-D329-2E31D7D45DE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18028" y="2559959"/>
            <a:ext cx="2562583" cy="19528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2F9D891-E3A0-C5C6-245D-FFC6B53B62D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18028" y="4483601"/>
            <a:ext cx="2724530" cy="199100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8444" y="167738"/>
            <a:ext cx="6440091" cy="441764"/>
          </a:xfrm>
          <a:prstGeom prst="rect">
            <a:avLst/>
          </a:prstGeom>
        </p:spPr>
        <p:txBody>
          <a:bodyPr vert="horz" wrap="square" lIns="0" tIns="8930" rIns="0" bIns="0" rtlCol="0" anchor="ctr">
            <a:spAutoFit/>
          </a:bodyPr>
          <a:lstStyle/>
          <a:p>
            <a:pPr marL="8929">
              <a:lnSpc>
                <a:spcPct val="100000"/>
              </a:lnSpc>
              <a:spcBef>
                <a:spcPts val="70"/>
              </a:spcBef>
            </a:pPr>
            <a:r>
              <a:rPr sz="2812" spc="105" dirty="0">
                <a:solidFill>
                  <a:srgbClr val="E42832"/>
                </a:solidFill>
                <a:latin typeface="Trebuchet MS"/>
                <a:cs typeface="Trebuchet MS"/>
              </a:rPr>
              <a:t>PLAN </a:t>
            </a:r>
            <a:r>
              <a:rPr sz="2812" spc="120" dirty="0">
                <a:solidFill>
                  <a:srgbClr val="E42832"/>
                </a:solidFill>
                <a:latin typeface="Trebuchet MS"/>
                <a:cs typeface="Trebuchet MS"/>
              </a:rPr>
              <a:t>OPTIONS </a:t>
            </a:r>
            <a:r>
              <a:rPr sz="2812" dirty="0">
                <a:solidFill>
                  <a:srgbClr val="E42832"/>
                </a:solidFill>
                <a:latin typeface="Trebuchet MS"/>
                <a:cs typeface="Trebuchet MS"/>
              </a:rPr>
              <a:t>&amp; </a:t>
            </a:r>
            <a:r>
              <a:rPr sz="2812" spc="123" dirty="0">
                <a:solidFill>
                  <a:srgbClr val="E42832"/>
                </a:solidFill>
                <a:latin typeface="Trebuchet MS"/>
                <a:cs typeface="Trebuchet MS"/>
              </a:rPr>
              <a:t>COVERAGE</a:t>
            </a:r>
            <a:r>
              <a:rPr sz="2812" spc="879" dirty="0">
                <a:solidFill>
                  <a:srgbClr val="E42832"/>
                </a:solidFill>
                <a:latin typeface="Trebuchet MS"/>
                <a:cs typeface="Trebuchet MS"/>
              </a:rPr>
              <a:t> </a:t>
            </a:r>
            <a:r>
              <a:rPr sz="2812" spc="120" dirty="0">
                <a:solidFill>
                  <a:srgbClr val="E42832"/>
                </a:solidFill>
                <a:latin typeface="Trebuchet MS"/>
                <a:cs typeface="Trebuchet MS"/>
              </a:rPr>
              <a:t>DETAILS</a:t>
            </a:r>
            <a:endParaRPr sz="2812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21656" y="5292006"/>
            <a:ext cx="2637383" cy="333425"/>
          </a:xfrm>
          <a:prstGeom prst="rect">
            <a:avLst/>
          </a:prstGeom>
          <a:solidFill>
            <a:srgbClr val="3F969A"/>
          </a:solidFill>
        </p:spPr>
        <p:txBody>
          <a:bodyPr vert="horz" wrap="square" lIns="0" tIns="0" rIns="0" bIns="0" rtlCol="0">
            <a:spAutoFit/>
          </a:bodyPr>
          <a:lstStyle/>
          <a:p>
            <a:pPr marL="393339">
              <a:lnSpc>
                <a:spcPts val="2644"/>
              </a:lnSpc>
            </a:pPr>
            <a:r>
              <a:rPr sz="2250" dirty="0">
                <a:solidFill>
                  <a:srgbClr val="FFFFFF"/>
                </a:solidFill>
                <a:latin typeface="Trebuchet MS"/>
                <a:cs typeface="Trebuchet MS"/>
              </a:rPr>
              <a:t>PLAN</a:t>
            </a:r>
            <a:r>
              <a:rPr sz="2250" spc="-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50" spc="-4" dirty="0">
                <a:solidFill>
                  <a:srgbClr val="FFFFFF"/>
                </a:solidFill>
                <a:latin typeface="Trebuchet MS"/>
                <a:cs typeface="Trebuchet MS"/>
              </a:rPr>
              <a:t>PRICING</a:t>
            </a:r>
            <a:endParaRPr sz="2250">
              <a:latin typeface="Trebuchet MS"/>
              <a:cs typeface="Trebuchet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817193" y="889168"/>
          <a:ext cx="8533208" cy="31934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9556">
                <a:tc>
                  <a:txBody>
                    <a:bodyPr/>
                    <a:lstStyle/>
                    <a:p>
                      <a:pPr marR="2095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23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PLAN</a:t>
                      </a:r>
                      <a:r>
                        <a:rPr sz="2300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300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OPTIONS</a:t>
                      </a:r>
                      <a:endParaRPr sz="2300">
                        <a:latin typeface="Trebuchet MS"/>
                        <a:cs typeface="Trebuchet MS"/>
                      </a:endParaRPr>
                    </a:p>
                  </a:txBody>
                  <a:tcPr marL="0" marR="0" marT="54918" marB="0">
                    <a:solidFill>
                      <a:srgbClr val="3F969A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3F969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375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700" dirty="0">
                          <a:solidFill>
                            <a:srgbClr val="3F969A"/>
                          </a:solidFill>
                          <a:latin typeface="Trebuchet MS"/>
                          <a:cs typeface="Trebuchet MS"/>
                        </a:rPr>
                        <a:t>ANNUAL</a:t>
                      </a:r>
                      <a:r>
                        <a:rPr sz="1700" spc="-10" dirty="0">
                          <a:solidFill>
                            <a:srgbClr val="3F969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00" spc="-5" dirty="0">
                          <a:solidFill>
                            <a:srgbClr val="3F969A"/>
                          </a:solidFill>
                          <a:latin typeface="Trebuchet MS"/>
                          <a:cs typeface="Trebuchet MS"/>
                        </a:rPr>
                        <a:t>BENEFIT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31254" marB="0">
                    <a:lnL w="12700">
                      <a:solidFill>
                        <a:srgbClr val="3F969A"/>
                      </a:solidFill>
                      <a:prstDash val="solid"/>
                    </a:lnL>
                    <a:lnR w="12700">
                      <a:solidFill>
                        <a:srgbClr val="3F969A"/>
                      </a:solidFill>
                      <a:prstDash val="solid"/>
                    </a:lnR>
                    <a:lnB w="28575">
                      <a:solidFill>
                        <a:srgbClr val="3F969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700" spc="-5" dirty="0">
                          <a:solidFill>
                            <a:srgbClr val="3F969A"/>
                          </a:solidFill>
                          <a:latin typeface="Trebuchet MS"/>
                          <a:cs typeface="Trebuchet MS"/>
                        </a:rPr>
                        <a:t>DEDUCTIBLE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31254" marB="0">
                    <a:lnL w="12700">
                      <a:solidFill>
                        <a:srgbClr val="3F969A"/>
                      </a:solidFill>
                      <a:prstDash val="solid"/>
                    </a:lnL>
                    <a:lnR w="12700">
                      <a:solidFill>
                        <a:srgbClr val="3F969A"/>
                      </a:solidFill>
                      <a:prstDash val="solid"/>
                    </a:lnR>
                    <a:lnT w="12700">
                      <a:solidFill>
                        <a:srgbClr val="3F969A"/>
                      </a:solidFill>
                      <a:prstDash val="solid"/>
                    </a:lnT>
                    <a:lnB w="28575">
                      <a:solidFill>
                        <a:srgbClr val="3F969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700" spc="-5" dirty="0">
                          <a:solidFill>
                            <a:srgbClr val="3F969A"/>
                          </a:solidFill>
                          <a:latin typeface="Trebuchet MS"/>
                          <a:cs typeface="Trebuchet MS"/>
                        </a:rPr>
                        <a:t>REIMBURSEMENT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31254" marB="0">
                    <a:lnL w="12700">
                      <a:solidFill>
                        <a:srgbClr val="3F969A"/>
                      </a:solidFill>
                      <a:prstDash val="solid"/>
                    </a:lnL>
                    <a:lnR w="12700">
                      <a:solidFill>
                        <a:srgbClr val="3F969A"/>
                      </a:solidFill>
                      <a:prstDash val="solid"/>
                    </a:lnR>
                    <a:lnT w="12700">
                      <a:solidFill>
                        <a:srgbClr val="3F969A"/>
                      </a:solidFill>
                      <a:prstDash val="solid"/>
                    </a:lnT>
                    <a:lnB w="28575">
                      <a:solidFill>
                        <a:srgbClr val="3F969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700" spc="-5" dirty="0">
                          <a:solidFill>
                            <a:srgbClr val="3F969A"/>
                          </a:solidFill>
                          <a:latin typeface="Trebuchet MS"/>
                          <a:cs typeface="Trebuchet MS"/>
                        </a:rPr>
                        <a:t>ROUTINE CARE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31254" marB="0">
                    <a:lnL w="12700">
                      <a:solidFill>
                        <a:srgbClr val="3F969A"/>
                      </a:solidFill>
                      <a:prstDash val="solid"/>
                    </a:lnL>
                    <a:lnR w="12700">
                      <a:solidFill>
                        <a:srgbClr val="3F969A"/>
                      </a:solidFill>
                      <a:prstDash val="solid"/>
                    </a:lnR>
                    <a:lnT w="12700">
                      <a:solidFill>
                        <a:srgbClr val="3F969A"/>
                      </a:solidFill>
                      <a:prstDash val="solid"/>
                    </a:lnT>
                    <a:lnB w="28575">
                      <a:solidFill>
                        <a:srgbClr val="3F969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37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700" dirty="0">
                          <a:solidFill>
                            <a:srgbClr val="3F969A"/>
                          </a:solidFill>
                          <a:latin typeface="Trebuchet MS"/>
                          <a:cs typeface="Trebuchet MS"/>
                        </a:rPr>
                        <a:t>$2,000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30807" marB="0">
                    <a:lnL w="12700">
                      <a:solidFill>
                        <a:srgbClr val="3F969A"/>
                      </a:solidFill>
                      <a:prstDash val="solid"/>
                    </a:lnL>
                    <a:lnR w="12700">
                      <a:solidFill>
                        <a:srgbClr val="3F969A"/>
                      </a:solidFill>
                      <a:prstDash val="solid"/>
                    </a:lnR>
                    <a:lnT w="28575">
                      <a:solidFill>
                        <a:srgbClr val="3F969A"/>
                      </a:solidFill>
                      <a:prstDash val="solid"/>
                    </a:lnT>
                    <a:lnB w="12700">
                      <a:solidFill>
                        <a:srgbClr val="3F969A"/>
                      </a:solidFill>
                      <a:prstDash val="solid"/>
                    </a:lnB>
                    <a:solidFill>
                      <a:srgbClr val="D8EAEA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700" dirty="0">
                          <a:solidFill>
                            <a:srgbClr val="3F969A"/>
                          </a:solidFill>
                          <a:latin typeface="Trebuchet MS"/>
                          <a:cs typeface="Trebuchet MS"/>
                        </a:rPr>
                        <a:t>$50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30807" marB="0">
                    <a:lnL w="12700">
                      <a:solidFill>
                        <a:srgbClr val="3F969A"/>
                      </a:solidFill>
                      <a:prstDash val="solid"/>
                    </a:lnL>
                    <a:lnR w="12700">
                      <a:solidFill>
                        <a:srgbClr val="3F969A"/>
                      </a:solidFill>
                      <a:prstDash val="solid"/>
                    </a:lnR>
                    <a:lnT w="28575">
                      <a:solidFill>
                        <a:srgbClr val="3F969A"/>
                      </a:solidFill>
                      <a:prstDash val="solid"/>
                    </a:lnT>
                    <a:lnB w="12700">
                      <a:solidFill>
                        <a:srgbClr val="3F969A"/>
                      </a:solidFill>
                      <a:prstDash val="solid"/>
                    </a:lnB>
                    <a:solidFill>
                      <a:srgbClr val="D8EAEA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700" dirty="0">
                          <a:solidFill>
                            <a:srgbClr val="3F969A"/>
                          </a:solidFill>
                          <a:latin typeface="Trebuchet MS"/>
                          <a:cs typeface="Trebuchet MS"/>
                        </a:rPr>
                        <a:t>70%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30807" marB="0">
                    <a:lnL w="12700">
                      <a:solidFill>
                        <a:srgbClr val="3F969A"/>
                      </a:solidFill>
                      <a:prstDash val="solid"/>
                    </a:lnL>
                    <a:lnR w="12700">
                      <a:solidFill>
                        <a:srgbClr val="3F969A"/>
                      </a:solidFill>
                      <a:prstDash val="solid"/>
                    </a:lnR>
                    <a:lnT w="28575">
                      <a:solidFill>
                        <a:srgbClr val="3F969A"/>
                      </a:solidFill>
                      <a:prstDash val="solid"/>
                    </a:lnT>
                    <a:lnB w="12700">
                      <a:solidFill>
                        <a:srgbClr val="3F969A"/>
                      </a:solidFill>
                      <a:prstDash val="solid"/>
                    </a:lnB>
                    <a:solidFill>
                      <a:srgbClr val="D8EAEA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700" dirty="0">
                          <a:solidFill>
                            <a:srgbClr val="3F969A"/>
                          </a:solidFill>
                          <a:latin typeface="Trebuchet MS"/>
                          <a:cs typeface="Trebuchet MS"/>
                        </a:rPr>
                        <a:t>NONE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30807" marB="0">
                    <a:lnL w="12700">
                      <a:solidFill>
                        <a:srgbClr val="3F969A"/>
                      </a:solidFill>
                      <a:prstDash val="solid"/>
                    </a:lnL>
                    <a:lnR w="12700">
                      <a:solidFill>
                        <a:srgbClr val="3F969A"/>
                      </a:solidFill>
                      <a:prstDash val="solid"/>
                    </a:lnR>
                    <a:lnT w="28575">
                      <a:solidFill>
                        <a:srgbClr val="3F969A"/>
                      </a:solidFill>
                      <a:prstDash val="solid"/>
                    </a:lnT>
                    <a:lnB w="12700">
                      <a:solidFill>
                        <a:srgbClr val="3F969A"/>
                      </a:solidFill>
                      <a:prstDash val="solid"/>
                    </a:lnB>
                    <a:solidFill>
                      <a:srgbClr val="D8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37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700" dirty="0">
                          <a:solidFill>
                            <a:srgbClr val="3F969A"/>
                          </a:solidFill>
                          <a:latin typeface="Trebuchet MS"/>
                          <a:cs typeface="Trebuchet MS"/>
                        </a:rPr>
                        <a:t>$5,000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30807" marB="0">
                    <a:lnL w="12700">
                      <a:solidFill>
                        <a:srgbClr val="3F969A"/>
                      </a:solidFill>
                      <a:prstDash val="solid"/>
                    </a:lnL>
                    <a:lnR w="12700">
                      <a:solidFill>
                        <a:srgbClr val="3F969A"/>
                      </a:solidFill>
                      <a:prstDash val="solid"/>
                    </a:lnR>
                    <a:lnT w="12700">
                      <a:solidFill>
                        <a:srgbClr val="3F969A"/>
                      </a:solidFill>
                      <a:prstDash val="solid"/>
                    </a:lnT>
                    <a:lnB w="12700">
                      <a:solidFill>
                        <a:srgbClr val="3F969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700" dirty="0">
                          <a:solidFill>
                            <a:srgbClr val="3F969A"/>
                          </a:solidFill>
                          <a:latin typeface="Trebuchet MS"/>
                          <a:cs typeface="Trebuchet MS"/>
                        </a:rPr>
                        <a:t>$100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30807" marB="0">
                    <a:lnL w="12700">
                      <a:solidFill>
                        <a:srgbClr val="3F969A"/>
                      </a:solidFill>
                      <a:prstDash val="solid"/>
                    </a:lnL>
                    <a:lnR w="12700">
                      <a:solidFill>
                        <a:srgbClr val="3F969A"/>
                      </a:solidFill>
                      <a:prstDash val="solid"/>
                    </a:lnR>
                    <a:lnT w="12700">
                      <a:solidFill>
                        <a:srgbClr val="3F969A"/>
                      </a:solidFill>
                      <a:prstDash val="solid"/>
                    </a:lnT>
                    <a:lnB w="12700">
                      <a:solidFill>
                        <a:srgbClr val="3F969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700" dirty="0">
                          <a:solidFill>
                            <a:srgbClr val="3F969A"/>
                          </a:solidFill>
                          <a:latin typeface="Trebuchet MS"/>
                          <a:cs typeface="Trebuchet MS"/>
                        </a:rPr>
                        <a:t>80%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30807" marB="0">
                    <a:lnL w="12700">
                      <a:solidFill>
                        <a:srgbClr val="3F969A"/>
                      </a:solidFill>
                      <a:prstDash val="solid"/>
                    </a:lnL>
                    <a:lnR w="12700">
                      <a:solidFill>
                        <a:srgbClr val="3F969A"/>
                      </a:solidFill>
                      <a:prstDash val="solid"/>
                    </a:lnR>
                    <a:lnT w="12700">
                      <a:solidFill>
                        <a:srgbClr val="3F969A"/>
                      </a:solidFill>
                      <a:prstDash val="solid"/>
                    </a:lnT>
                    <a:lnB w="12700">
                      <a:solidFill>
                        <a:srgbClr val="3F969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700" dirty="0">
                          <a:solidFill>
                            <a:srgbClr val="3F969A"/>
                          </a:solidFill>
                          <a:latin typeface="Trebuchet MS"/>
                          <a:cs typeface="Trebuchet MS"/>
                        </a:rPr>
                        <a:t>$125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30807" marB="0">
                    <a:lnL w="12700">
                      <a:solidFill>
                        <a:srgbClr val="3F969A"/>
                      </a:solidFill>
                      <a:prstDash val="solid"/>
                    </a:lnL>
                    <a:lnR w="12700">
                      <a:solidFill>
                        <a:srgbClr val="3F969A"/>
                      </a:solidFill>
                      <a:prstDash val="solid"/>
                    </a:lnR>
                    <a:lnT w="12700">
                      <a:solidFill>
                        <a:srgbClr val="3F969A"/>
                      </a:solidFill>
                      <a:prstDash val="solid"/>
                    </a:lnT>
                    <a:lnB w="12700">
                      <a:solidFill>
                        <a:srgbClr val="3F969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37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700" dirty="0">
                          <a:solidFill>
                            <a:srgbClr val="3F969A"/>
                          </a:solidFill>
                          <a:latin typeface="Trebuchet MS"/>
                          <a:cs typeface="Trebuchet MS"/>
                        </a:rPr>
                        <a:t>$10,000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32593" marB="0">
                    <a:lnL w="12700">
                      <a:solidFill>
                        <a:srgbClr val="3F969A"/>
                      </a:solidFill>
                      <a:prstDash val="solid"/>
                    </a:lnL>
                    <a:lnR w="12700">
                      <a:solidFill>
                        <a:srgbClr val="3F969A"/>
                      </a:solidFill>
                      <a:prstDash val="solid"/>
                    </a:lnR>
                    <a:lnT w="12700">
                      <a:solidFill>
                        <a:srgbClr val="3F969A"/>
                      </a:solidFill>
                      <a:prstDash val="solid"/>
                    </a:lnT>
                    <a:lnB w="12700">
                      <a:solidFill>
                        <a:srgbClr val="3F969A"/>
                      </a:solidFill>
                      <a:prstDash val="solid"/>
                    </a:lnB>
                    <a:solidFill>
                      <a:srgbClr val="D8EAEA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700" dirty="0">
                          <a:solidFill>
                            <a:srgbClr val="3F969A"/>
                          </a:solidFill>
                          <a:latin typeface="Trebuchet MS"/>
                          <a:cs typeface="Trebuchet MS"/>
                        </a:rPr>
                        <a:t>$250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32593" marB="0">
                    <a:lnL w="12700">
                      <a:solidFill>
                        <a:srgbClr val="3F969A"/>
                      </a:solidFill>
                      <a:prstDash val="solid"/>
                    </a:lnL>
                    <a:lnR w="12700">
                      <a:solidFill>
                        <a:srgbClr val="3F969A"/>
                      </a:solidFill>
                      <a:prstDash val="solid"/>
                    </a:lnR>
                    <a:lnT w="12700">
                      <a:solidFill>
                        <a:srgbClr val="3F969A"/>
                      </a:solidFill>
                      <a:prstDash val="solid"/>
                    </a:lnT>
                    <a:lnB w="12700">
                      <a:solidFill>
                        <a:srgbClr val="3F969A"/>
                      </a:solidFill>
                      <a:prstDash val="solid"/>
                    </a:lnB>
                    <a:solidFill>
                      <a:srgbClr val="D8EAEA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700" dirty="0">
                          <a:solidFill>
                            <a:srgbClr val="3F969A"/>
                          </a:solidFill>
                          <a:latin typeface="Trebuchet MS"/>
                          <a:cs typeface="Trebuchet MS"/>
                        </a:rPr>
                        <a:t>90%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32593" marB="0">
                    <a:lnL w="12700">
                      <a:solidFill>
                        <a:srgbClr val="3F969A"/>
                      </a:solidFill>
                      <a:prstDash val="solid"/>
                    </a:lnL>
                    <a:lnR w="12700">
                      <a:solidFill>
                        <a:srgbClr val="3F969A"/>
                      </a:solidFill>
                      <a:prstDash val="solid"/>
                    </a:lnR>
                    <a:lnT w="12700">
                      <a:solidFill>
                        <a:srgbClr val="3F969A"/>
                      </a:solidFill>
                      <a:prstDash val="solid"/>
                    </a:lnT>
                    <a:lnB w="12700">
                      <a:solidFill>
                        <a:srgbClr val="3F969A"/>
                      </a:solidFill>
                      <a:prstDash val="solid"/>
                    </a:lnB>
                    <a:solidFill>
                      <a:srgbClr val="D8EAEA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700" dirty="0">
                          <a:solidFill>
                            <a:srgbClr val="3F969A"/>
                          </a:solidFill>
                          <a:latin typeface="Trebuchet MS"/>
                          <a:cs typeface="Trebuchet MS"/>
                        </a:rPr>
                        <a:t>$250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32593" marB="0">
                    <a:lnL w="12700">
                      <a:solidFill>
                        <a:srgbClr val="3F969A"/>
                      </a:solidFill>
                      <a:prstDash val="solid"/>
                    </a:lnL>
                    <a:lnR w="12700">
                      <a:solidFill>
                        <a:srgbClr val="3F969A"/>
                      </a:solidFill>
                      <a:prstDash val="solid"/>
                    </a:lnR>
                    <a:lnT w="12700">
                      <a:solidFill>
                        <a:srgbClr val="3F969A"/>
                      </a:solidFill>
                      <a:prstDash val="solid"/>
                    </a:lnT>
                    <a:lnB w="12700">
                      <a:solidFill>
                        <a:srgbClr val="3F969A"/>
                      </a:solidFill>
                      <a:prstDash val="solid"/>
                    </a:lnB>
                    <a:solidFill>
                      <a:srgbClr val="D8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37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700" dirty="0">
                          <a:solidFill>
                            <a:srgbClr val="3F969A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32147" marB="0">
                    <a:lnL w="12700">
                      <a:solidFill>
                        <a:srgbClr val="3F969A"/>
                      </a:solidFill>
                      <a:prstDash val="solid"/>
                    </a:lnL>
                    <a:lnR w="12700">
                      <a:solidFill>
                        <a:srgbClr val="3F969A"/>
                      </a:solidFill>
                      <a:prstDash val="solid"/>
                    </a:lnR>
                    <a:lnT w="12700">
                      <a:solidFill>
                        <a:srgbClr val="3F969A"/>
                      </a:solidFill>
                      <a:prstDash val="solid"/>
                    </a:lnT>
                    <a:lnB w="12700">
                      <a:solidFill>
                        <a:srgbClr val="3F969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700" dirty="0">
                          <a:solidFill>
                            <a:srgbClr val="3F969A"/>
                          </a:solidFill>
                          <a:latin typeface="Trebuchet MS"/>
                          <a:cs typeface="Trebuchet MS"/>
                        </a:rPr>
                        <a:t>$500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32147" marB="0">
                    <a:lnL w="12700">
                      <a:solidFill>
                        <a:srgbClr val="3F969A"/>
                      </a:solidFill>
                      <a:prstDash val="solid"/>
                    </a:lnL>
                    <a:lnR w="12700">
                      <a:solidFill>
                        <a:srgbClr val="3F969A"/>
                      </a:solidFill>
                      <a:prstDash val="solid"/>
                    </a:lnR>
                    <a:lnT w="12700">
                      <a:solidFill>
                        <a:srgbClr val="3F969A"/>
                      </a:solidFill>
                      <a:prstDash val="solid"/>
                    </a:lnT>
                    <a:lnB w="12700">
                      <a:solidFill>
                        <a:srgbClr val="3F969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700" dirty="0">
                          <a:solidFill>
                            <a:srgbClr val="3F969A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32147" marB="0">
                    <a:lnL w="12700">
                      <a:solidFill>
                        <a:srgbClr val="3F969A"/>
                      </a:solidFill>
                      <a:prstDash val="solid"/>
                    </a:lnL>
                    <a:lnR w="12700">
                      <a:solidFill>
                        <a:srgbClr val="3F969A"/>
                      </a:solidFill>
                      <a:prstDash val="solid"/>
                    </a:lnR>
                    <a:lnT w="12700">
                      <a:solidFill>
                        <a:srgbClr val="3F969A"/>
                      </a:solidFill>
                      <a:prstDash val="solid"/>
                    </a:lnT>
                    <a:lnB w="12700">
                      <a:solidFill>
                        <a:srgbClr val="3F969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700" dirty="0">
                          <a:solidFill>
                            <a:srgbClr val="3F969A"/>
                          </a:solidFill>
                          <a:latin typeface="Trebuchet MS"/>
                          <a:cs typeface="Trebuchet MS"/>
                        </a:rPr>
                        <a:t>$400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32147" marB="0">
                    <a:lnL w="12700">
                      <a:solidFill>
                        <a:srgbClr val="3F969A"/>
                      </a:solidFill>
                      <a:prstDash val="solid"/>
                    </a:lnL>
                    <a:lnR w="12700">
                      <a:solidFill>
                        <a:srgbClr val="3F969A"/>
                      </a:solidFill>
                      <a:prstDash val="solid"/>
                    </a:lnR>
                    <a:lnT w="12700">
                      <a:solidFill>
                        <a:srgbClr val="3F969A"/>
                      </a:solidFill>
                      <a:prstDash val="solid"/>
                    </a:lnT>
                    <a:lnB w="12700">
                      <a:solidFill>
                        <a:srgbClr val="3F969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700" dirty="0">
                          <a:solidFill>
                            <a:srgbClr val="3F969A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31700" marB="0">
                    <a:lnL w="12700">
                      <a:solidFill>
                        <a:srgbClr val="3F969A"/>
                      </a:solidFill>
                      <a:prstDash val="solid"/>
                    </a:lnL>
                    <a:lnR w="12700">
                      <a:solidFill>
                        <a:srgbClr val="3F969A"/>
                      </a:solidFill>
                      <a:prstDash val="solid"/>
                    </a:lnR>
                    <a:lnT w="12700">
                      <a:solidFill>
                        <a:srgbClr val="3F969A"/>
                      </a:solidFill>
                      <a:prstDash val="solid"/>
                    </a:lnT>
                    <a:lnB w="12700">
                      <a:solidFill>
                        <a:srgbClr val="3F969A"/>
                      </a:solidFill>
                      <a:prstDash val="solid"/>
                    </a:lnB>
                    <a:solidFill>
                      <a:srgbClr val="D8EAE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700" dirty="0">
                          <a:solidFill>
                            <a:srgbClr val="3F969A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31700" marB="0">
                    <a:lnL w="12700">
                      <a:solidFill>
                        <a:srgbClr val="3F969A"/>
                      </a:solidFill>
                      <a:prstDash val="solid"/>
                    </a:lnL>
                    <a:lnR w="12700">
                      <a:solidFill>
                        <a:srgbClr val="3F969A"/>
                      </a:solidFill>
                      <a:prstDash val="solid"/>
                    </a:lnR>
                    <a:lnT w="12700">
                      <a:solidFill>
                        <a:srgbClr val="3F969A"/>
                      </a:solidFill>
                      <a:prstDash val="solid"/>
                    </a:lnT>
                    <a:lnB w="12700">
                      <a:solidFill>
                        <a:srgbClr val="3F969A"/>
                      </a:solidFill>
                      <a:prstDash val="solid"/>
                    </a:lnB>
                    <a:solidFill>
                      <a:srgbClr val="D8EAEA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700" dirty="0">
                          <a:solidFill>
                            <a:srgbClr val="3F969A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31700" marB="0">
                    <a:lnL w="12700">
                      <a:solidFill>
                        <a:srgbClr val="3F969A"/>
                      </a:solidFill>
                      <a:prstDash val="solid"/>
                    </a:lnL>
                    <a:lnR w="12700">
                      <a:solidFill>
                        <a:srgbClr val="3F969A"/>
                      </a:solidFill>
                      <a:prstDash val="solid"/>
                    </a:lnR>
                    <a:lnT w="12700">
                      <a:solidFill>
                        <a:srgbClr val="3F969A"/>
                      </a:solidFill>
                      <a:prstDash val="solid"/>
                    </a:lnT>
                    <a:lnB w="12700">
                      <a:solidFill>
                        <a:srgbClr val="3F969A"/>
                      </a:solidFill>
                      <a:prstDash val="solid"/>
                    </a:lnB>
                    <a:solidFill>
                      <a:srgbClr val="D8EAEA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700" dirty="0">
                          <a:solidFill>
                            <a:srgbClr val="3F969A"/>
                          </a:solidFill>
                          <a:latin typeface="Trebuchet MS"/>
                          <a:cs typeface="Trebuchet MS"/>
                        </a:rPr>
                        <a:t>$575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31700" marB="0">
                    <a:lnL w="12700">
                      <a:solidFill>
                        <a:srgbClr val="3F969A"/>
                      </a:solidFill>
                      <a:prstDash val="solid"/>
                    </a:lnL>
                    <a:lnR w="12700">
                      <a:solidFill>
                        <a:srgbClr val="3F969A"/>
                      </a:solidFill>
                      <a:prstDash val="solid"/>
                    </a:lnR>
                    <a:lnT w="12700">
                      <a:solidFill>
                        <a:srgbClr val="3F969A"/>
                      </a:solidFill>
                      <a:prstDash val="solid"/>
                    </a:lnT>
                    <a:lnB w="12700">
                      <a:solidFill>
                        <a:srgbClr val="3F969A"/>
                      </a:solidFill>
                      <a:prstDash val="solid"/>
                    </a:lnB>
                    <a:solidFill>
                      <a:srgbClr val="D8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6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F969A"/>
                      </a:solidFill>
                      <a:prstDash val="solid"/>
                    </a:lnL>
                    <a:lnR w="12700">
                      <a:solidFill>
                        <a:srgbClr val="3F969A"/>
                      </a:solidFill>
                      <a:prstDash val="solid"/>
                    </a:lnR>
                    <a:lnT w="12700">
                      <a:solidFill>
                        <a:srgbClr val="3F969A"/>
                      </a:solidFill>
                      <a:prstDash val="solid"/>
                    </a:lnT>
                    <a:lnB w="12700">
                      <a:solidFill>
                        <a:srgbClr val="3F969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F969A"/>
                      </a:solidFill>
                      <a:prstDash val="solid"/>
                    </a:lnL>
                    <a:lnR w="12700">
                      <a:solidFill>
                        <a:srgbClr val="3F969A"/>
                      </a:solidFill>
                      <a:prstDash val="solid"/>
                    </a:lnR>
                    <a:lnT w="12700">
                      <a:solidFill>
                        <a:srgbClr val="3F969A"/>
                      </a:solidFill>
                      <a:prstDash val="solid"/>
                    </a:lnT>
                    <a:lnB w="12700">
                      <a:solidFill>
                        <a:srgbClr val="3F969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F969A"/>
                      </a:solidFill>
                      <a:prstDash val="solid"/>
                    </a:lnL>
                    <a:lnR w="12700">
                      <a:solidFill>
                        <a:srgbClr val="3F969A"/>
                      </a:solidFill>
                      <a:prstDash val="solid"/>
                    </a:lnR>
                    <a:lnT w="12700">
                      <a:solidFill>
                        <a:srgbClr val="3F969A"/>
                      </a:solidFill>
                      <a:prstDash val="solid"/>
                    </a:lnT>
                    <a:lnB w="12700">
                      <a:solidFill>
                        <a:srgbClr val="3F969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700" spc="-5" dirty="0">
                          <a:solidFill>
                            <a:srgbClr val="3F969A"/>
                          </a:solidFill>
                          <a:latin typeface="Trebuchet MS"/>
                          <a:cs typeface="Trebuchet MS"/>
                        </a:rPr>
                        <a:t>Standard</a:t>
                      </a:r>
                      <a:r>
                        <a:rPr sz="1700" spc="-10" dirty="0">
                          <a:solidFill>
                            <a:srgbClr val="3F969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700" dirty="0">
                          <a:solidFill>
                            <a:srgbClr val="3F969A"/>
                          </a:solidFill>
                          <a:latin typeface="Trebuchet MS"/>
                          <a:cs typeface="Trebuchet MS"/>
                        </a:rPr>
                        <a:t>Wellness</a:t>
                      </a:r>
                      <a:r>
                        <a:rPr sz="1700" dirty="0">
                          <a:solidFill>
                            <a:srgbClr val="919191"/>
                          </a:solidFill>
                          <a:latin typeface="Trebuchet MS"/>
                          <a:cs typeface="Trebuchet MS"/>
                        </a:rPr>
                        <a:t>*</a:t>
                      </a:r>
                      <a:endParaRPr sz="1700">
                        <a:latin typeface="Trebuchet MS"/>
                        <a:cs typeface="Trebuchet MS"/>
                      </a:endParaRPr>
                    </a:p>
                  </a:txBody>
                  <a:tcPr marL="0" marR="0" marT="70098" marB="0">
                    <a:lnL w="12700">
                      <a:solidFill>
                        <a:srgbClr val="3F969A"/>
                      </a:solidFill>
                      <a:prstDash val="solid"/>
                    </a:lnL>
                    <a:lnR w="12700">
                      <a:solidFill>
                        <a:srgbClr val="3F969A"/>
                      </a:solidFill>
                      <a:prstDash val="solid"/>
                    </a:lnR>
                    <a:lnT w="12700">
                      <a:solidFill>
                        <a:srgbClr val="3F969A"/>
                      </a:solidFill>
                      <a:prstDash val="solid"/>
                    </a:lnT>
                    <a:lnB w="12700">
                      <a:solidFill>
                        <a:srgbClr val="3F969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848445" y="5693568"/>
            <a:ext cx="2211437" cy="214586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  <a:tabLst>
                <a:tab pos="321011" algn="l"/>
              </a:tabLst>
            </a:pPr>
            <a:r>
              <a:rPr sz="1336" dirty="0">
                <a:solidFill>
                  <a:srgbClr val="FF2600"/>
                </a:solidFill>
                <a:latin typeface="Segoe UI Symbol"/>
                <a:cs typeface="Segoe UI Symbol"/>
              </a:rPr>
              <a:t>▸	</a:t>
            </a:r>
            <a:r>
              <a:rPr sz="1266" spc="-4" dirty="0">
                <a:solidFill>
                  <a:srgbClr val="838787"/>
                </a:solidFill>
                <a:latin typeface="Trebuchet MS"/>
                <a:cs typeface="Trebuchet MS"/>
              </a:rPr>
              <a:t>Variable pricing based</a:t>
            </a:r>
            <a:r>
              <a:rPr sz="1266" spc="-32" dirty="0">
                <a:solidFill>
                  <a:srgbClr val="838787"/>
                </a:solidFill>
                <a:latin typeface="Trebuchet MS"/>
                <a:cs typeface="Trebuchet MS"/>
              </a:rPr>
              <a:t> </a:t>
            </a:r>
            <a:r>
              <a:rPr sz="1266" spc="-4" dirty="0">
                <a:solidFill>
                  <a:srgbClr val="838787"/>
                </a:solidFill>
                <a:latin typeface="Trebuchet MS"/>
                <a:cs typeface="Trebuchet MS"/>
              </a:rPr>
              <a:t>on:</a:t>
            </a:r>
            <a:endParaRPr sz="1266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60984" y="6139339"/>
            <a:ext cx="1856929" cy="214586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  <a:tabLst>
                <a:tab pos="321011" algn="l"/>
              </a:tabLst>
            </a:pPr>
            <a:r>
              <a:rPr sz="1336" dirty="0">
                <a:solidFill>
                  <a:srgbClr val="FF2600"/>
                </a:solidFill>
                <a:latin typeface="Segoe UI Symbol"/>
                <a:cs typeface="Segoe UI Symbol"/>
              </a:rPr>
              <a:t>▸	</a:t>
            </a:r>
            <a:r>
              <a:rPr sz="1266" spc="-4" dirty="0">
                <a:solidFill>
                  <a:srgbClr val="838787"/>
                </a:solidFill>
                <a:latin typeface="Trebuchet MS"/>
                <a:cs typeface="Trebuchet MS"/>
              </a:rPr>
              <a:t>Breed, </a:t>
            </a:r>
            <a:r>
              <a:rPr sz="1266" dirty="0">
                <a:solidFill>
                  <a:srgbClr val="838787"/>
                </a:solidFill>
                <a:latin typeface="Trebuchet MS"/>
                <a:cs typeface="Trebuchet MS"/>
              </a:rPr>
              <a:t>Age, </a:t>
            </a:r>
            <a:r>
              <a:rPr sz="1266" spc="-4" dirty="0">
                <a:solidFill>
                  <a:srgbClr val="838787"/>
                </a:solidFill>
                <a:latin typeface="Trebuchet MS"/>
                <a:cs typeface="Trebuchet MS"/>
              </a:rPr>
              <a:t>Zip</a:t>
            </a:r>
            <a:r>
              <a:rPr sz="1266" spc="-56" dirty="0">
                <a:solidFill>
                  <a:srgbClr val="838787"/>
                </a:solidFill>
                <a:latin typeface="Trebuchet MS"/>
                <a:cs typeface="Trebuchet MS"/>
              </a:rPr>
              <a:t> </a:t>
            </a:r>
            <a:r>
              <a:rPr sz="1266" spc="-4" dirty="0">
                <a:solidFill>
                  <a:srgbClr val="838787"/>
                </a:solidFill>
                <a:latin typeface="Trebuchet MS"/>
                <a:cs typeface="Trebuchet MS"/>
              </a:rPr>
              <a:t>Code</a:t>
            </a:r>
            <a:endParaRPr sz="1266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58042" y="5292006"/>
            <a:ext cx="2806601" cy="333425"/>
          </a:xfrm>
          <a:prstGeom prst="rect">
            <a:avLst/>
          </a:prstGeom>
          <a:solidFill>
            <a:srgbClr val="3F969A"/>
          </a:solidFill>
        </p:spPr>
        <p:txBody>
          <a:bodyPr vert="horz" wrap="square" lIns="0" tIns="0" rIns="0" bIns="0" rtlCol="0">
            <a:spAutoFit/>
          </a:bodyPr>
          <a:lstStyle/>
          <a:p>
            <a:pPr marL="277257">
              <a:lnSpc>
                <a:spcPts val="2604"/>
              </a:lnSpc>
            </a:pPr>
            <a:r>
              <a:rPr sz="2250" spc="-4" dirty="0">
                <a:solidFill>
                  <a:srgbClr val="FFFFFF"/>
                </a:solidFill>
                <a:latin typeface="Trebuchet MS"/>
                <a:cs typeface="Trebuchet MS"/>
              </a:rPr>
              <a:t>COVERAGE</a:t>
            </a:r>
            <a:r>
              <a:rPr sz="2250" spc="-1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50" spc="-4" dirty="0">
                <a:solidFill>
                  <a:srgbClr val="FFFFFF"/>
                </a:solidFill>
                <a:latin typeface="Trebuchet MS"/>
                <a:cs typeface="Trebuchet MS"/>
              </a:rPr>
              <a:t>DATES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20818" y="5699998"/>
            <a:ext cx="2519958" cy="214586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  <a:tabLst>
                <a:tab pos="321011" algn="l"/>
              </a:tabLst>
            </a:pPr>
            <a:r>
              <a:rPr sz="1336" dirty="0">
                <a:solidFill>
                  <a:srgbClr val="FF2600"/>
                </a:solidFill>
                <a:latin typeface="Segoe UI Symbol"/>
                <a:cs typeface="Segoe UI Symbol"/>
              </a:rPr>
              <a:t>▸	</a:t>
            </a:r>
            <a:r>
              <a:rPr sz="1266" spc="-4" dirty="0">
                <a:solidFill>
                  <a:srgbClr val="838787"/>
                </a:solidFill>
                <a:latin typeface="Trebuchet MS"/>
                <a:cs typeface="Trebuchet MS"/>
              </a:rPr>
              <a:t>Accidents </a:t>
            </a:r>
            <a:r>
              <a:rPr sz="1266" dirty="0">
                <a:solidFill>
                  <a:srgbClr val="838787"/>
                </a:solidFill>
                <a:latin typeface="Trebuchet MS"/>
                <a:cs typeface="Trebuchet MS"/>
              </a:rPr>
              <a:t>Covered at</a:t>
            </a:r>
            <a:r>
              <a:rPr sz="1266" spc="-53" dirty="0">
                <a:solidFill>
                  <a:srgbClr val="838787"/>
                </a:solidFill>
                <a:latin typeface="Trebuchet MS"/>
                <a:cs typeface="Trebuchet MS"/>
              </a:rPr>
              <a:t> </a:t>
            </a:r>
            <a:r>
              <a:rPr sz="1266" spc="-4" dirty="0">
                <a:solidFill>
                  <a:srgbClr val="838787"/>
                </a:solidFill>
                <a:latin typeface="Trebuchet MS"/>
                <a:cs typeface="Trebuchet MS"/>
              </a:rPr>
              <a:t>Midnight</a:t>
            </a:r>
            <a:endParaRPr sz="1266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20819" y="6147911"/>
            <a:ext cx="2640061" cy="214586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  <a:tabLst>
                <a:tab pos="321011" algn="l"/>
              </a:tabLst>
            </a:pPr>
            <a:r>
              <a:rPr sz="1336" dirty="0">
                <a:solidFill>
                  <a:srgbClr val="FF2600"/>
                </a:solidFill>
                <a:latin typeface="Segoe UI Symbol"/>
                <a:cs typeface="Segoe UI Symbol"/>
              </a:rPr>
              <a:t>▸	</a:t>
            </a:r>
            <a:r>
              <a:rPr sz="1266" dirty="0">
                <a:solidFill>
                  <a:srgbClr val="838787"/>
                </a:solidFill>
                <a:latin typeface="Trebuchet MS"/>
                <a:cs typeface="Trebuchet MS"/>
              </a:rPr>
              <a:t>14-Day </a:t>
            </a:r>
            <a:r>
              <a:rPr sz="1266" spc="-4" dirty="0">
                <a:solidFill>
                  <a:srgbClr val="838787"/>
                </a:solidFill>
                <a:latin typeface="Trebuchet MS"/>
                <a:cs typeface="Trebuchet MS"/>
              </a:rPr>
              <a:t>Waiting Period on</a:t>
            </a:r>
            <a:r>
              <a:rPr sz="1266" spc="-42" dirty="0">
                <a:solidFill>
                  <a:srgbClr val="838787"/>
                </a:solidFill>
                <a:latin typeface="Trebuchet MS"/>
                <a:cs typeface="Trebuchet MS"/>
              </a:rPr>
              <a:t> </a:t>
            </a:r>
            <a:r>
              <a:rPr sz="1266" spc="-4" dirty="0">
                <a:solidFill>
                  <a:srgbClr val="838787"/>
                </a:solidFill>
                <a:latin typeface="Trebuchet MS"/>
                <a:cs typeface="Trebuchet MS"/>
              </a:rPr>
              <a:t>Illness</a:t>
            </a:r>
            <a:endParaRPr sz="1266">
              <a:latin typeface="Trebuchet MS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9751" y="4569142"/>
            <a:ext cx="1150858" cy="6236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7862" y="4672013"/>
            <a:ext cx="1918097" cy="41790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63214" y="4661297"/>
            <a:ext cx="1420892" cy="43719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71360" y="4601289"/>
            <a:ext cx="1388744" cy="557213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789225" y="4138732"/>
            <a:ext cx="6612880" cy="441764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2812" spc="-4" dirty="0">
                <a:solidFill>
                  <a:srgbClr val="5E5E5E"/>
                </a:solidFill>
                <a:latin typeface="Trebuchet MS"/>
                <a:cs typeface="Trebuchet MS"/>
              </a:rPr>
              <a:t>PIN PAWS PLUS BENEFITS ALSO</a:t>
            </a:r>
            <a:r>
              <a:rPr sz="2812" spc="-32" dirty="0">
                <a:solidFill>
                  <a:srgbClr val="5E5E5E"/>
                </a:solidFill>
                <a:latin typeface="Trebuchet MS"/>
                <a:cs typeface="Trebuchet MS"/>
              </a:rPr>
              <a:t> </a:t>
            </a:r>
            <a:r>
              <a:rPr sz="2812" spc="-4" dirty="0">
                <a:solidFill>
                  <a:srgbClr val="5E5E5E"/>
                </a:solidFill>
                <a:latin typeface="Trebuchet MS"/>
                <a:cs typeface="Trebuchet MS"/>
              </a:rPr>
              <a:t>INCLUDED</a:t>
            </a:r>
            <a:endParaRPr sz="2812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34135" y="5408890"/>
            <a:ext cx="1367582" cy="1047763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6750" spc="4" dirty="0">
                <a:solidFill>
                  <a:srgbClr val="028090"/>
                </a:solidFill>
                <a:latin typeface="Trebuchet MS"/>
                <a:cs typeface="Trebuchet MS"/>
              </a:rPr>
              <a:t>$</a:t>
            </a:r>
            <a:r>
              <a:rPr sz="6750" dirty="0">
                <a:solidFill>
                  <a:srgbClr val="028090"/>
                </a:solidFill>
                <a:latin typeface="Trebuchet MS"/>
                <a:cs typeface="Trebuchet MS"/>
              </a:rPr>
              <a:t>19</a:t>
            </a:r>
            <a:endParaRPr sz="67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770719" y="5794296"/>
            <a:ext cx="507206" cy="279540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758" dirty="0">
                <a:solidFill>
                  <a:srgbClr val="838787"/>
                </a:solidFill>
                <a:latin typeface="Trebuchet MS"/>
                <a:cs typeface="Trebuchet MS"/>
              </a:rPr>
              <a:t>/</a:t>
            </a:r>
            <a:r>
              <a:rPr sz="1758" spc="-67" dirty="0">
                <a:solidFill>
                  <a:srgbClr val="838787"/>
                </a:solidFill>
                <a:latin typeface="Trebuchet MS"/>
                <a:cs typeface="Trebuchet MS"/>
              </a:rPr>
              <a:t> </a:t>
            </a:r>
            <a:r>
              <a:rPr sz="1758" spc="-4" dirty="0">
                <a:solidFill>
                  <a:srgbClr val="838787"/>
                </a:solidFill>
                <a:latin typeface="Trebuchet MS"/>
                <a:cs typeface="Trebuchet MS"/>
              </a:rPr>
              <a:t>mo</a:t>
            </a:r>
            <a:endParaRPr sz="1758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99728" y="5300662"/>
            <a:ext cx="932259" cy="236324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477" i="1" dirty="0">
                <a:solidFill>
                  <a:srgbClr val="838787"/>
                </a:solidFill>
                <a:latin typeface="Trebuchet MS"/>
                <a:cs typeface="Trebuchet MS"/>
              </a:rPr>
              <a:t>Starting</a:t>
            </a:r>
            <a:r>
              <a:rPr sz="1477" i="1" spc="-53" dirty="0">
                <a:solidFill>
                  <a:srgbClr val="838787"/>
                </a:solidFill>
                <a:latin typeface="Trebuchet MS"/>
                <a:cs typeface="Trebuchet MS"/>
              </a:rPr>
              <a:t> </a:t>
            </a:r>
            <a:r>
              <a:rPr sz="1477" i="1" spc="-4" dirty="0">
                <a:solidFill>
                  <a:srgbClr val="838787"/>
                </a:solidFill>
                <a:latin typeface="Trebuchet MS"/>
                <a:cs typeface="Trebuchet MS"/>
              </a:rPr>
              <a:t>at</a:t>
            </a:r>
            <a:endParaRPr sz="1477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472038" y="94833"/>
            <a:ext cx="395139" cy="518368"/>
          </a:xfrm>
          <a:custGeom>
            <a:avLst/>
            <a:gdLst/>
            <a:ahLst/>
            <a:cxnLst/>
            <a:rect l="l" t="t" r="r" b="b"/>
            <a:pathLst>
              <a:path w="561975" h="737235">
                <a:moveTo>
                  <a:pt x="207352" y="291414"/>
                </a:moveTo>
                <a:lnTo>
                  <a:pt x="203631" y="272008"/>
                </a:lnTo>
                <a:lnTo>
                  <a:pt x="194754" y="254076"/>
                </a:lnTo>
                <a:lnTo>
                  <a:pt x="182600" y="240906"/>
                </a:lnTo>
                <a:lnTo>
                  <a:pt x="168744" y="233743"/>
                </a:lnTo>
                <a:lnTo>
                  <a:pt x="154762" y="233794"/>
                </a:lnTo>
                <a:lnTo>
                  <a:pt x="134696" y="271284"/>
                </a:lnTo>
                <a:lnTo>
                  <a:pt x="134607" y="272275"/>
                </a:lnTo>
                <a:lnTo>
                  <a:pt x="138353" y="291693"/>
                </a:lnTo>
                <a:lnTo>
                  <a:pt x="147243" y="309626"/>
                </a:lnTo>
                <a:lnTo>
                  <a:pt x="159397" y="322795"/>
                </a:lnTo>
                <a:lnTo>
                  <a:pt x="173253" y="329958"/>
                </a:lnTo>
                <a:lnTo>
                  <a:pt x="187223" y="329907"/>
                </a:lnTo>
                <a:lnTo>
                  <a:pt x="198640" y="322300"/>
                </a:lnTo>
                <a:lnTo>
                  <a:pt x="205536" y="308876"/>
                </a:lnTo>
                <a:lnTo>
                  <a:pt x="207352" y="291693"/>
                </a:lnTo>
                <a:lnTo>
                  <a:pt x="207352" y="291414"/>
                </a:lnTo>
                <a:close/>
              </a:path>
              <a:path w="561975" h="737235">
                <a:moveTo>
                  <a:pt x="273380" y="225018"/>
                </a:moveTo>
                <a:lnTo>
                  <a:pt x="269468" y="204520"/>
                </a:lnTo>
                <a:lnTo>
                  <a:pt x="260172" y="185661"/>
                </a:lnTo>
                <a:lnTo>
                  <a:pt x="247421" y="171818"/>
                </a:lnTo>
                <a:lnTo>
                  <a:pt x="232879" y="164299"/>
                </a:lnTo>
                <a:lnTo>
                  <a:pt x="218198" y="164376"/>
                </a:lnTo>
                <a:lnTo>
                  <a:pt x="206209" y="172389"/>
                </a:lnTo>
                <a:lnTo>
                  <a:pt x="198958" y="186524"/>
                </a:lnTo>
                <a:lnTo>
                  <a:pt x="197015" y="204825"/>
                </a:lnTo>
                <a:lnTo>
                  <a:pt x="200939" y="225310"/>
                </a:lnTo>
                <a:lnTo>
                  <a:pt x="210235" y="244170"/>
                </a:lnTo>
                <a:lnTo>
                  <a:pt x="222973" y="258013"/>
                </a:lnTo>
                <a:lnTo>
                  <a:pt x="237502" y="265544"/>
                </a:lnTo>
                <a:lnTo>
                  <a:pt x="252171" y="265468"/>
                </a:lnTo>
                <a:lnTo>
                  <a:pt x="264172" y="257454"/>
                </a:lnTo>
                <a:lnTo>
                  <a:pt x="271424" y="243306"/>
                </a:lnTo>
                <a:lnTo>
                  <a:pt x="273380" y="225018"/>
                </a:lnTo>
                <a:close/>
              </a:path>
              <a:path w="561975" h="737235">
                <a:moveTo>
                  <a:pt x="358889" y="372821"/>
                </a:moveTo>
                <a:lnTo>
                  <a:pt x="347040" y="319468"/>
                </a:lnTo>
                <a:lnTo>
                  <a:pt x="320624" y="288721"/>
                </a:lnTo>
                <a:lnTo>
                  <a:pt x="294144" y="274650"/>
                </a:lnTo>
                <a:lnTo>
                  <a:pt x="282092" y="271284"/>
                </a:lnTo>
                <a:lnTo>
                  <a:pt x="278180" y="271284"/>
                </a:lnTo>
                <a:lnTo>
                  <a:pt x="266128" y="274662"/>
                </a:lnTo>
                <a:lnTo>
                  <a:pt x="239636" y="288759"/>
                </a:lnTo>
                <a:lnTo>
                  <a:pt x="213220" y="319506"/>
                </a:lnTo>
                <a:lnTo>
                  <a:pt x="201396" y="372859"/>
                </a:lnTo>
                <a:lnTo>
                  <a:pt x="208038" y="399516"/>
                </a:lnTo>
                <a:lnTo>
                  <a:pt x="222872" y="407289"/>
                </a:lnTo>
                <a:lnTo>
                  <a:pt x="237769" y="405269"/>
                </a:lnTo>
                <a:lnTo>
                  <a:pt x="244551" y="402577"/>
                </a:lnTo>
                <a:lnTo>
                  <a:pt x="247650" y="399681"/>
                </a:lnTo>
                <a:lnTo>
                  <a:pt x="255625" y="393293"/>
                </a:lnTo>
                <a:lnTo>
                  <a:pt x="266471" y="386918"/>
                </a:lnTo>
                <a:lnTo>
                  <a:pt x="278180" y="384009"/>
                </a:lnTo>
                <a:lnTo>
                  <a:pt x="282092" y="383603"/>
                </a:lnTo>
                <a:lnTo>
                  <a:pt x="293789" y="386486"/>
                </a:lnTo>
                <a:lnTo>
                  <a:pt x="304634" y="392823"/>
                </a:lnTo>
                <a:lnTo>
                  <a:pt x="312610" y="399161"/>
                </a:lnTo>
                <a:lnTo>
                  <a:pt x="315722" y="402043"/>
                </a:lnTo>
                <a:lnTo>
                  <a:pt x="322503" y="404812"/>
                </a:lnTo>
                <a:lnTo>
                  <a:pt x="337400" y="406996"/>
                </a:lnTo>
                <a:lnTo>
                  <a:pt x="352247" y="399402"/>
                </a:lnTo>
                <a:lnTo>
                  <a:pt x="356196" y="383603"/>
                </a:lnTo>
                <a:lnTo>
                  <a:pt x="358889" y="372821"/>
                </a:lnTo>
                <a:close/>
              </a:path>
              <a:path w="561975" h="737235">
                <a:moveTo>
                  <a:pt x="364642" y="205981"/>
                </a:moveTo>
                <a:lnTo>
                  <a:pt x="361899" y="187883"/>
                </a:lnTo>
                <a:lnTo>
                  <a:pt x="353783" y="173672"/>
                </a:lnTo>
                <a:lnTo>
                  <a:pt x="340956" y="165303"/>
                </a:lnTo>
                <a:lnTo>
                  <a:pt x="325653" y="164680"/>
                </a:lnTo>
                <a:lnTo>
                  <a:pt x="310819" y="171551"/>
                </a:lnTo>
                <a:lnTo>
                  <a:pt x="298081" y="184708"/>
                </a:lnTo>
                <a:lnTo>
                  <a:pt x="289115" y="202933"/>
                </a:lnTo>
                <a:lnTo>
                  <a:pt x="285838" y="222986"/>
                </a:lnTo>
                <a:lnTo>
                  <a:pt x="288594" y="241084"/>
                </a:lnTo>
                <a:lnTo>
                  <a:pt x="296722" y="255295"/>
                </a:lnTo>
                <a:lnTo>
                  <a:pt x="309562" y="263652"/>
                </a:lnTo>
                <a:lnTo>
                  <a:pt x="324853" y="264274"/>
                </a:lnTo>
                <a:lnTo>
                  <a:pt x="339699" y="257403"/>
                </a:lnTo>
                <a:lnTo>
                  <a:pt x="352425" y="244246"/>
                </a:lnTo>
                <a:lnTo>
                  <a:pt x="361365" y="226021"/>
                </a:lnTo>
                <a:lnTo>
                  <a:pt x="364642" y="205981"/>
                </a:lnTo>
                <a:close/>
              </a:path>
              <a:path w="561975" h="737235">
                <a:moveTo>
                  <a:pt x="427012" y="274027"/>
                </a:moveTo>
                <a:lnTo>
                  <a:pt x="424789" y="256832"/>
                </a:lnTo>
                <a:lnTo>
                  <a:pt x="417626" y="243433"/>
                </a:lnTo>
                <a:lnTo>
                  <a:pt x="406095" y="235673"/>
                </a:lnTo>
                <a:lnTo>
                  <a:pt x="392188" y="235305"/>
                </a:lnTo>
                <a:lnTo>
                  <a:pt x="378587" y="242074"/>
                </a:lnTo>
                <a:lnTo>
                  <a:pt x="366814" y="254787"/>
                </a:lnTo>
                <a:lnTo>
                  <a:pt x="358406" y="272275"/>
                </a:lnTo>
                <a:lnTo>
                  <a:pt x="355104" y="291414"/>
                </a:lnTo>
                <a:lnTo>
                  <a:pt x="357327" y="308610"/>
                </a:lnTo>
                <a:lnTo>
                  <a:pt x="364477" y="322021"/>
                </a:lnTo>
                <a:lnTo>
                  <a:pt x="376021" y="329780"/>
                </a:lnTo>
                <a:lnTo>
                  <a:pt x="389915" y="330149"/>
                </a:lnTo>
                <a:lnTo>
                  <a:pt x="403517" y="323392"/>
                </a:lnTo>
                <a:lnTo>
                  <a:pt x="415315" y="310667"/>
                </a:lnTo>
                <a:lnTo>
                  <a:pt x="423748" y="293179"/>
                </a:lnTo>
                <a:lnTo>
                  <a:pt x="427012" y="274027"/>
                </a:lnTo>
                <a:close/>
              </a:path>
              <a:path w="561975" h="737235">
                <a:moveTo>
                  <a:pt x="561581" y="280809"/>
                </a:moveTo>
                <a:lnTo>
                  <a:pt x="556717" y="235292"/>
                </a:lnTo>
                <a:lnTo>
                  <a:pt x="545388" y="192112"/>
                </a:lnTo>
                <a:lnTo>
                  <a:pt x="528091" y="151828"/>
                </a:lnTo>
                <a:lnTo>
                  <a:pt x="505307" y="115036"/>
                </a:lnTo>
                <a:lnTo>
                  <a:pt x="491464" y="98742"/>
                </a:lnTo>
                <a:lnTo>
                  <a:pt x="491464" y="285356"/>
                </a:lnTo>
                <a:lnTo>
                  <a:pt x="485889" y="333654"/>
                </a:lnTo>
                <a:lnTo>
                  <a:pt x="470052" y="377977"/>
                </a:lnTo>
                <a:lnTo>
                  <a:pt x="445173" y="417080"/>
                </a:lnTo>
                <a:lnTo>
                  <a:pt x="412546" y="449694"/>
                </a:lnTo>
                <a:lnTo>
                  <a:pt x="373430" y="474560"/>
                </a:lnTo>
                <a:lnTo>
                  <a:pt x="329082" y="490397"/>
                </a:lnTo>
                <a:lnTo>
                  <a:pt x="280784" y="495960"/>
                </a:lnTo>
                <a:lnTo>
                  <a:pt x="232473" y="490397"/>
                </a:lnTo>
                <a:lnTo>
                  <a:pt x="188137" y="474560"/>
                </a:lnTo>
                <a:lnTo>
                  <a:pt x="149021" y="449694"/>
                </a:lnTo>
                <a:lnTo>
                  <a:pt x="116395" y="417080"/>
                </a:lnTo>
                <a:lnTo>
                  <a:pt x="91528" y="377977"/>
                </a:lnTo>
                <a:lnTo>
                  <a:pt x="75692" y="333654"/>
                </a:lnTo>
                <a:lnTo>
                  <a:pt x="70129" y="285356"/>
                </a:lnTo>
                <a:lnTo>
                  <a:pt x="75692" y="237070"/>
                </a:lnTo>
                <a:lnTo>
                  <a:pt x="91528" y="192735"/>
                </a:lnTo>
                <a:lnTo>
                  <a:pt x="116395" y="153631"/>
                </a:lnTo>
                <a:lnTo>
                  <a:pt x="149021" y="121018"/>
                </a:lnTo>
                <a:lnTo>
                  <a:pt x="188137" y="96151"/>
                </a:lnTo>
                <a:lnTo>
                  <a:pt x="232473" y="80302"/>
                </a:lnTo>
                <a:lnTo>
                  <a:pt x="280784" y="74739"/>
                </a:lnTo>
                <a:lnTo>
                  <a:pt x="329082" y="80302"/>
                </a:lnTo>
                <a:lnTo>
                  <a:pt x="373430" y="96151"/>
                </a:lnTo>
                <a:lnTo>
                  <a:pt x="412546" y="121018"/>
                </a:lnTo>
                <a:lnTo>
                  <a:pt x="445173" y="153631"/>
                </a:lnTo>
                <a:lnTo>
                  <a:pt x="470052" y="192735"/>
                </a:lnTo>
                <a:lnTo>
                  <a:pt x="485889" y="237070"/>
                </a:lnTo>
                <a:lnTo>
                  <a:pt x="491464" y="285356"/>
                </a:lnTo>
                <a:lnTo>
                  <a:pt x="491464" y="98742"/>
                </a:lnTo>
                <a:lnTo>
                  <a:pt x="445223" y="54241"/>
                </a:lnTo>
                <a:lnTo>
                  <a:pt x="408914" y="31394"/>
                </a:lnTo>
                <a:lnTo>
                  <a:pt x="369074" y="14351"/>
                </a:lnTo>
                <a:lnTo>
                  <a:pt x="326199" y="3695"/>
                </a:lnTo>
                <a:lnTo>
                  <a:pt x="280784" y="0"/>
                </a:lnTo>
                <a:lnTo>
                  <a:pt x="235356" y="3695"/>
                </a:lnTo>
                <a:lnTo>
                  <a:pt x="192493" y="14351"/>
                </a:lnTo>
                <a:lnTo>
                  <a:pt x="152654" y="31394"/>
                </a:lnTo>
                <a:lnTo>
                  <a:pt x="116357" y="54241"/>
                </a:lnTo>
                <a:lnTo>
                  <a:pt x="84061" y="82321"/>
                </a:lnTo>
                <a:lnTo>
                  <a:pt x="56273" y="115036"/>
                </a:lnTo>
                <a:lnTo>
                  <a:pt x="33489" y="151828"/>
                </a:lnTo>
                <a:lnTo>
                  <a:pt x="16179" y="192112"/>
                </a:lnTo>
                <a:lnTo>
                  <a:pt x="4851" y="235292"/>
                </a:lnTo>
                <a:lnTo>
                  <a:pt x="0" y="280809"/>
                </a:lnTo>
                <a:lnTo>
                  <a:pt x="2476" y="338747"/>
                </a:lnTo>
                <a:lnTo>
                  <a:pt x="12941" y="389890"/>
                </a:lnTo>
                <a:lnTo>
                  <a:pt x="30099" y="435317"/>
                </a:lnTo>
                <a:lnTo>
                  <a:pt x="52641" y="476097"/>
                </a:lnTo>
                <a:lnTo>
                  <a:pt x="79273" y="513270"/>
                </a:lnTo>
                <a:lnTo>
                  <a:pt x="108699" y="547903"/>
                </a:lnTo>
                <a:lnTo>
                  <a:pt x="139623" y="581050"/>
                </a:lnTo>
                <a:lnTo>
                  <a:pt x="170738" y="613778"/>
                </a:lnTo>
                <a:lnTo>
                  <a:pt x="200736" y="647153"/>
                </a:lnTo>
                <a:lnTo>
                  <a:pt x="228333" y="682231"/>
                </a:lnTo>
                <a:lnTo>
                  <a:pt x="252234" y="720064"/>
                </a:lnTo>
                <a:lnTo>
                  <a:pt x="264617" y="732777"/>
                </a:lnTo>
                <a:lnTo>
                  <a:pt x="280797" y="737019"/>
                </a:lnTo>
                <a:lnTo>
                  <a:pt x="296976" y="732777"/>
                </a:lnTo>
                <a:lnTo>
                  <a:pt x="309384" y="720064"/>
                </a:lnTo>
                <a:lnTo>
                  <a:pt x="333260" y="682231"/>
                </a:lnTo>
                <a:lnTo>
                  <a:pt x="360845" y="647153"/>
                </a:lnTo>
                <a:lnTo>
                  <a:pt x="390842" y="613778"/>
                </a:lnTo>
                <a:lnTo>
                  <a:pt x="421957" y="581050"/>
                </a:lnTo>
                <a:lnTo>
                  <a:pt x="452869" y="547903"/>
                </a:lnTo>
                <a:lnTo>
                  <a:pt x="482295" y="513270"/>
                </a:lnTo>
                <a:lnTo>
                  <a:pt x="508939" y="476097"/>
                </a:lnTo>
                <a:lnTo>
                  <a:pt x="531482" y="435317"/>
                </a:lnTo>
                <a:lnTo>
                  <a:pt x="548640" y="389890"/>
                </a:lnTo>
                <a:lnTo>
                  <a:pt x="559104" y="338747"/>
                </a:lnTo>
                <a:lnTo>
                  <a:pt x="561581" y="280809"/>
                </a:lnTo>
                <a:close/>
              </a:path>
            </a:pathLst>
          </a:custGeom>
          <a:solidFill>
            <a:srgbClr val="E43C40"/>
          </a:solidFill>
        </p:spPr>
        <p:txBody>
          <a:bodyPr wrap="square" lIns="0" tIns="0" rIns="0" bIns="0" rtlCol="0"/>
          <a:lstStyle/>
          <a:p>
            <a:endParaRPr sz="1266"/>
          </a:p>
        </p:txBody>
      </p:sp>
      <p:sp>
        <p:nvSpPr>
          <p:cNvPr id="19" name="object 19"/>
          <p:cNvSpPr txBox="1"/>
          <p:nvPr/>
        </p:nvSpPr>
        <p:spPr>
          <a:xfrm>
            <a:off x="9883977" y="234078"/>
            <a:ext cx="435322" cy="332773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8929">
              <a:lnSpc>
                <a:spcPts val="1466"/>
              </a:lnSpc>
              <a:spcBef>
                <a:spcPts val="95"/>
              </a:spcBef>
            </a:pPr>
            <a:r>
              <a:rPr sz="1266" spc="-80" dirty="0">
                <a:solidFill>
                  <a:srgbClr val="E43C40"/>
                </a:solidFill>
                <a:latin typeface="Arial Narrow"/>
                <a:cs typeface="Arial Narrow"/>
              </a:rPr>
              <a:t>PAWS</a:t>
            </a:r>
            <a:endParaRPr sz="1266">
              <a:latin typeface="Arial Narrow"/>
              <a:cs typeface="Arial Narrow"/>
            </a:endParaRPr>
          </a:p>
          <a:p>
            <a:pPr marL="71435">
              <a:lnSpc>
                <a:spcPts val="1002"/>
              </a:lnSpc>
            </a:pPr>
            <a:r>
              <a:rPr sz="879" i="1" spc="14" dirty="0">
                <a:solidFill>
                  <a:srgbClr val="038090"/>
                </a:solidFill>
                <a:latin typeface="Gill Sans MT"/>
                <a:cs typeface="Gill Sans MT"/>
              </a:rPr>
              <a:t>Pet</a:t>
            </a:r>
            <a:r>
              <a:rPr sz="879" i="1" spc="-84" dirty="0">
                <a:solidFill>
                  <a:srgbClr val="038090"/>
                </a:solidFill>
                <a:latin typeface="Gill Sans MT"/>
                <a:cs typeface="Gill Sans MT"/>
              </a:rPr>
              <a:t> </a:t>
            </a:r>
            <a:r>
              <a:rPr sz="879" i="1" spc="-14" dirty="0">
                <a:solidFill>
                  <a:srgbClr val="038090"/>
                </a:solidFill>
                <a:latin typeface="Gill Sans MT"/>
                <a:cs typeface="Gill Sans MT"/>
              </a:rPr>
              <a:t>Care</a:t>
            </a:r>
            <a:endParaRPr sz="879">
              <a:latin typeface="Gill Sans MT"/>
              <a:cs typeface="Gill Sans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227023" y="234078"/>
            <a:ext cx="224135" cy="206970"/>
          </a:xfrm>
          <a:prstGeom prst="rect">
            <a:avLst/>
          </a:prstGeom>
        </p:spPr>
        <p:txBody>
          <a:bodyPr vert="horz" wrap="square" lIns="0" tIns="12055" rIns="0" bIns="0" rtlCol="0">
            <a:spAutoFit/>
          </a:bodyPr>
          <a:lstStyle/>
          <a:p>
            <a:pPr marL="8929">
              <a:spcBef>
                <a:spcPts val="95"/>
              </a:spcBef>
            </a:pPr>
            <a:r>
              <a:rPr sz="1266" spc="-32" dirty="0">
                <a:solidFill>
                  <a:srgbClr val="E43C40"/>
                </a:solidFill>
                <a:latin typeface="Arial Narrow"/>
                <a:cs typeface="Arial Narrow"/>
              </a:rPr>
              <a:t>P</a:t>
            </a:r>
            <a:r>
              <a:rPr sz="1266" spc="-18" dirty="0">
                <a:solidFill>
                  <a:srgbClr val="E43C40"/>
                </a:solidFill>
                <a:latin typeface="Arial Narrow"/>
                <a:cs typeface="Arial Narrow"/>
              </a:rPr>
              <a:t>I</a:t>
            </a:r>
            <a:r>
              <a:rPr sz="1266" spc="-70" dirty="0">
                <a:solidFill>
                  <a:srgbClr val="E43C40"/>
                </a:solidFill>
                <a:latin typeface="Arial Narrow"/>
                <a:cs typeface="Arial Narrow"/>
              </a:rPr>
              <a:t>N</a:t>
            </a:r>
            <a:endParaRPr sz="1266">
              <a:latin typeface="Arial Narrow"/>
              <a:cs typeface="Arial Narro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61515" y="6597610"/>
            <a:ext cx="3653582" cy="160469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984" spc="53" dirty="0">
                <a:solidFill>
                  <a:srgbClr val="838787"/>
                </a:solidFill>
                <a:latin typeface="Trebuchet MS"/>
                <a:cs typeface="Trebuchet MS"/>
              </a:rPr>
              <a:t>*Not</a:t>
            </a:r>
            <a:r>
              <a:rPr sz="984" spc="-49" dirty="0">
                <a:solidFill>
                  <a:srgbClr val="838787"/>
                </a:solidFill>
                <a:latin typeface="Trebuchet MS"/>
                <a:cs typeface="Trebuchet MS"/>
              </a:rPr>
              <a:t> </a:t>
            </a:r>
            <a:r>
              <a:rPr sz="984" spc="4" dirty="0">
                <a:solidFill>
                  <a:srgbClr val="838787"/>
                </a:solidFill>
                <a:latin typeface="Trebuchet MS"/>
                <a:cs typeface="Trebuchet MS"/>
              </a:rPr>
              <a:t>available</a:t>
            </a:r>
            <a:r>
              <a:rPr sz="984" spc="-53" dirty="0">
                <a:solidFill>
                  <a:srgbClr val="838787"/>
                </a:solidFill>
                <a:latin typeface="Trebuchet MS"/>
                <a:cs typeface="Trebuchet MS"/>
              </a:rPr>
              <a:t> </a:t>
            </a:r>
            <a:r>
              <a:rPr sz="984" spc="4" dirty="0">
                <a:solidFill>
                  <a:srgbClr val="838787"/>
                </a:solidFill>
                <a:latin typeface="Trebuchet MS"/>
                <a:cs typeface="Trebuchet MS"/>
              </a:rPr>
              <a:t>in</a:t>
            </a:r>
            <a:r>
              <a:rPr sz="984" spc="-49" dirty="0">
                <a:solidFill>
                  <a:srgbClr val="838787"/>
                </a:solidFill>
                <a:latin typeface="Trebuchet MS"/>
                <a:cs typeface="Trebuchet MS"/>
              </a:rPr>
              <a:t> </a:t>
            </a:r>
            <a:r>
              <a:rPr sz="984" spc="-21" dirty="0">
                <a:solidFill>
                  <a:srgbClr val="838787"/>
                </a:solidFill>
                <a:latin typeface="Trebuchet MS"/>
                <a:cs typeface="Trebuchet MS"/>
              </a:rPr>
              <a:t>all</a:t>
            </a:r>
            <a:r>
              <a:rPr sz="984" spc="-53" dirty="0">
                <a:solidFill>
                  <a:srgbClr val="838787"/>
                </a:solidFill>
                <a:latin typeface="Trebuchet MS"/>
                <a:cs typeface="Trebuchet MS"/>
              </a:rPr>
              <a:t> </a:t>
            </a:r>
            <a:r>
              <a:rPr sz="984" spc="-18" dirty="0">
                <a:solidFill>
                  <a:srgbClr val="838787"/>
                </a:solidFill>
                <a:latin typeface="Trebuchet MS"/>
                <a:cs typeface="Trebuchet MS"/>
              </a:rPr>
              <a:t>states.</a:t>
            </a:r>
            <a:r>
              <a:rPr sz="984" spc="197" dirty="0">
                <a:solidFill>
                  <a:srgbClr val="838787"/>
                </a:solidFill>
                <a:latin typeface="Trebuchet MS"/>
                <a:cs typeface="Trebuchet MS"/>
              </a:rPr>
              <a:t> </a:t>
            </a:r>
            <a:r>
              <a:rPr sz="984" dirty="0">
                <a:solidFill>
                  <a:srgbClr val="838787"/>
                </a:solidFill>
                <a:latin typeface="Trebuchet MS"/>
                <a:cs typeface="Trebuchet MS"/>
              </a:rPr>
              <a:t>Availability</a:t>
            </a:r>
            <a:r>
              <a:rPr sz="984" spc="-56" dirty="0">
                <a:solidFill>
                  <a:srgbClr val="838787"/>
                </a:solidFill>
                <a:latin typeface="Trebuchet MS"/>
                <a:cs typeface="Trebuchet MS"/>
              </a:rPr>
              <a:t> </a:t>
            </a:r>
            <a:r>
              <a:rPr sz="984" spc="46" dirty="0">
                <a:solidFill>
                  <a:srgbClr val="838787"/>
                </a:solidFill>
                <a:latin typeface="Trebuchet MS"/>
                <a:cs typeface="Trebuchet MS"/>
              </a:rPr>
              <a:t>based</a:t>
            </a:r>
            <a:r>
              <a:rPr sz="984" spc="-53" dirty="0">
                <a:solidFill>
                  <a:srgbClr val="838787"/>
                </a:solidFill>
                <a:latin typeface="Trebuchet MS"/>
                <a:cs typeface="Trebuchet MS"/>
              </a:rPr>
              <a:t> </a:t>
            </a:r>
            <a:r>
              <a:rPr sz="984" spc="49" dirty="0">
                <a:solidFill>
                  <a:srgbClr val="838787"/>
                </a:solidFill>
                <a:latin typeface="Trebuchet MS"/>
                <a:cs typeface="Trebuchet MS"/>
              </a:rPr>
              <a:t>on</a:t>
            </a:r>
            <a:r>
              <a:rPr sz="984" spc="-49" dirty="0">
                <a:solidFill>
                  <a:srgbClr val="838787"/>
                </a:solidFill>
                <a:latin typeface="Trebuchet MS"/>
                <a:cs typeface="Trebuchet MS"/>
              </a:rPr>
              <a:t> </a:t>
            </a:r>
            <a:r>
              <a:rPr sz="984" spc="32" dirty="0">
                <a:solidFill>
                  <a:srgbClr val="838787"/>
                </a:solidFill>
                <a:latin typeface="Trebuchet MS"/>
                <a:cs typeface="Trebuchet MS"/>
              </a:rPr>
              <a:t>member</a:t>
            </a:r>
            <a:r>
              <a:rPr sz="984" spc="-49" dirty="0">
                <a:solidFill>
                  <a:srgbClr val="838787"/>
                </a:solidFill>
                <a:latin typeface="Trebuchet MS"/>
                <a:cs typeface="Trebuchet MS"/>
              </a:rPr>
              <a:t> </a:t>
            </a:r>
            <a:r>
              <a:rPr sz="984" spc="-28" dirty="0">
                <a:solidFill>
                  <a:srgbClr val="838787"/>
                </a:solidFill>
                <a:latin typeface="Trebuchet MS"/>
                <a:cs typeface="Trebuchet MS"/>
              </a:rPr>
              <a:t>state.</a:t>
            </a:r>
            <a:endParaRPr sz="984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78DB9-985E-7E35-E7D7-26C5BE5FC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Open Enrollment &amp;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41969-93CB-B4F1-FA21-9A30EABAA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942" y="1445481"/>
            <a:ext cx="10515600" cy="504739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VACE+ website going live soon!</a:t>
            </a:r>
            <a:endParaRPr lang="en-US" dirty="0">
              <a:highlight>
                <a:srgbClr val="FFFF00"/>
              </a:highlight>
            </a:endParaRPr>
          </a:p>
          <a:p>
            <a:pPr>
              <a:lnSpc>
                <a:spcPct val="120000"/>
              </a:lnSpc>
            </a:pPr>
            <a:r>
              <a:rPr lang="en-US" dirty="0"/>
              <a:t>New Colonial Life Worksite Benefits can be effective as early as 11/1/24</a:t>
            </a:r>
          </a:p>
          <a:p>
            <a:pPr>
              <a:lnSpc>
                <a:spcPct val="120000"/>
              </a:lnSpc>
            </a:pPr>
            <a:r>
              <a:rPr lang="en-US" dirty="0"/>
              <a:t>Pet Insurance available for purchase beginning 11/1/24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NEDD to send Employers Dental renewals in late October/early November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Group-sponsored plans will passively renew</a:t>
            </a:r>
          </a:p>
          <a:p>
            <a:pPr>
              <a:lnSpc>
                <a:spcPct val="120000"/>
              </a:lnSpc>
            </a:pPr>
            <a:r>
              <a:rPr lang="en-US" dirty="0"/>
              <a:t>No change to vision premiums; entering year 3 of 4-year guarantee</a:t>
            </a:r>
          </a:p>
          <a:p>
            <a:pPr>
              <a:lnSpc>
                <a:spcPct val="120000"/>
              </a:lnSpc>
            </a:pPr>
            <a:r>
              <a:rPr lang="en-US" dirty="0"/>
              <a:t>Open Enrollment changes for dental and vision to be submitted by 12/1 for best chance at being reflected on the January invoice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Changes received after 12/1 will be reflected on February invoice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Last date to submit open enrollment changes: December 16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988C3C-BA8D-A07F-6E7B-F1C6C6369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4594" y="5895808"/>
            <a:ext cx="1727406" cy="86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19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72BB6B-4139-87D2-9898-D0F2C7D1276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95209" y="425952"/>
            <a:ext cx="12089720" cy="59543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0862C2C-4F86-45E7-7DD5-BE0791711A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76BB591-7238-4CA5-1203-EE9075C15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27190"/>
            <a:ext cx="9144000" cy="644703"/>
          </a:xfrm>
        </p:spPr>
        <p:txBody>
          <a:bodyPr/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https://vaceinsurance.com/</a:t>
            </a:r>
          </a:p>
        </p:txBody>
      </p:sp>
    </p:spTree>
    <p:extLst>
      <p:ext uri="{BB962C8B-B14F-4D97-AF65-F5344CB8AC3E}">
        <p14:creationId xmlns:p14="http://schemas.microsoft.com/office/powerpoint/2010/main" val="3148184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9AC83-6E67-DCEB-2AED-8B7C369D4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82" y="365125"/>
            <a:ext cx="10515600" cy="1325563"/>
          </a:xfrm>
        </p:spPr>
        <p:txBody>
          <a:bodyPr anchor="b">
            <a:normAutofit/>
          </a:bodyPr>
          <a:lstStyle/>
          <a:p>
            <a:r>
              <a:rPr lang="en-US" sz="3800" dirty="0"/>
              <a:t>New Logo, New Website</a:t>
            </a:r>
            <a:br>
              <a:rPr lang="en-US" sz="3800" dirty="0"/>
            </a:br>
            <a:r>
              <a:rPr lang="en-US" sz="1600" i="1" dirty="0"/>
              <a:t>same URL: https://vaceinsurance.com/</a:t>
            </a:r>
            <a:endParaRPr lang="en-US" sz="3800" i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B7B7D87-8999-468B-AABA-347ADADB5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5088" y="2817797"/>
            <a:ext cx="5992061" cy="3965334"/>
          </a:xfrm>
        </p:spPr>
      </p:pic>
      <p:pic>
        <p:nvPicPr>
          <p:cNvPr id="5" name="Picture 4" descr="A logo with text on it&#10;&#10;Description automatically generated">
            <a:extLst>
              <a:ext uri="{FF2B5EF4-FFF2-40B4-BE49-F238E27FC236}">
                <a16:creationId xmlns:a16="http://schemas.microsoft.com/office/drawing/2014/main" id="{CB43E983-1F2D-A6CB-E07A-A00CBF405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96" y="2144202"/>
            <a:ext cx="3256497" cy="1603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54282C-50B7-FDF7-99C2-22A66474D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089" y="365125"/>
            <a:ext cx="5992061" cy="31817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D47BBF-C3E6-F4A6-D506-6DE72A2425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485" y="4201541"/>
            <a:ext cx="3666663" cy="208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40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39BA30-D806-ECFF-268F-3B2968562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018" y="200289"/>
            <a:ext cx="3932237" cy="652410"/>
          </a:xfrm>
        </p:spPr>
        <p:txBody>
          <a:bodyPr/>
          <a:lstStyle/>
          <a:p>
            <a:r>
              <a:rPr lang="en-US" dirty="0"/>
              <a:t>Dental &amp; Vision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4C5710C-3D5B-7C85-C70F-6F7093139B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7899" r="7899"/>
          <a:stretch/>
        </p:blipFill>
        <p:spPr>
          <a:xfrm>
            <a:off x="8385567" y="1329177"/>
            <a:ext cx="2550548" cy="2013936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939596-1251-3410-A5D2-E557ADEE3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8499" y="934948"/>
            <a:ext cx="6524090" cy="434041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Chamber members can work with their broker or self-enroll to begin sponsoring dental and/or vision benefits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3 simple steps to enroll:</a:t>
            </a:r>
          </a:p>
          <a:p>
            <a:pPr marL="1200150" lvl="2" indent="-285750">
              <a:buFont typeface="+mj-lt"/>
              <a:buAutoNum type="arabicPeriod"/>
            </a:pPr>
            <a:r>
              <a:rPr lang="en-US" dirty="0"/>
              <a:t>Complete VACE+ Group Joinder </a:t>
            </a:r>
          </a:p>
          <a:p>
            <a:pPr marL="1200150" lvl="2" indent="-285750">
              <a:buFont typeface="+mj-lt"/>
              <a:buAutoNum type="arabicPeriod"/>
            </a:pPr>
            <a:r>
              <a:rPr lang="en-US" dirty="0"/>
              <a:t>Submit enrollment forms for each employees electing dental and/or vision</a:t>
            </a:r>
          </a:p>
          <a:p>
            <a:pPr marL="1200150" lvl="2" indent="-285750">
              <a:buFont typeface="+mj-lt"/>
              <a:buAutoNum type="arabicPeriod"/>
            </a:pPr>
            <a:r>
              <a:rPr lang="en-US" dirty="0"/>
              <a:t>Mail a check for first month’s premium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NEDD will provide guidance and support as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Employers can use NEDDs Group Admin Portal to make eligibility and enrollment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Employers can choose to receive their invoice electronically via the </a:t>
            </a:r>
            <a:r>
              <a:rPr lang="en-US" dirty="0" err="1"/>
              <a:t>eBilling</a:t>
            </a:r>
            <a:r>
              <a:rPr lang="en-US" dirty="0"/>
              <a:t> portal.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Payments are made monthly to NEDD via check, </a:t>
            </a:r>
            <a:r>
              <a:rPr lang="en-US" dirty="0" err="1"/>
              <a:t>eBilling</a:t>
            </a:r>
            <a:r>
              <a:rPr lang="en-US" dirty="0"/>
              <a:t> portal, ACH/Electronic Automatic payment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Renewals will be sent to Employers by NEDD in late October/early November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D340A3-27B6-4844-DAC5-827C88675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829" y="6309071"/>
            <a:ext cx="1497413" cy="3669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3733B1D-682C-BE2D-635D-9DB20C809CF5}"/>
              </a:ext>
            </a:extLst>
          </p:cNvPr>
          <p:cNvSpPr txBox="1"/>
          <p:nvPr/>
        </p:nvSpPr>
        <p:spPr>
          <a:xfrm>
            <a:off x="5901136" y="5817085"/>
            <a:ext cx="2216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Kami Cunningham</a:t>
            </a:r>
          </a:p>
          <a:p>
            <a:pPr algn="ctr"/>
            <a:r>
              <a:rPr lang="en-US" sz="1100" dirty="0">
                <a:hlinkClick r:id="rId5"/>
              </a:rPr>
              <a:t>kcunningham@nedelta.com</a:t>
            </a:r>
            <a:endParaRPr lang="en-US" sz="11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603136-AADF-EA21-71C9-B1F1873AB8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0230" y="0"/>
            <a:ext cx="2511770" cy="1268078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DD8BE97-0780-E251-EC5E-7410E8B6FA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041550"/>
              </p:ext>
            </p:extLst>
          </p:nvPr>
        </p:nvGraphicFramePr>
        <p:xfrm>
          <a:off x="396004" y="5139292"/>
          <a:ext cx="5334981" cy="110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327">
                  <a:extLst>
                    <a:ext uri="{9D8B030D-6E8A-4147-A177-3AD203B41FA5}">
                      <a16:colId xmlns:a16="http://schemas.microsoft.com/office/drawing/2014/main" val="3529796867"/>
                    </a:ext>
                  </a:extLst>
                </a:gridCol>
                <a:gridCol w="1778327">
                  <a:extLst>
                    <a:ext uri="{9D8B030D-6E8A-4147-A177-3AD203B41FA5}">
                      <a16:colId xmlns:a16="http://schemas.microsoft.com/office/drawing/2014/main" val="3902905870"/>
                    </a:ext>
                  </a:extLst>
                </a:gridCol>
                <a:gridCol w="1778327">
                  <a:extLst>
                    <a:ext uri="{9D8B030D-6E8A-4147-A177-3AD203B41FA5}">
                      <a16:colId xmlns:a16="http://schemas.microsoft.com/office/drawing/2014/main" val="1435899948"/>
                    </a:ext>
                  </a:extLst>
                </a:gridCol>
              </a:tblGrid>
              <a:tr h="277170"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Enrollment Tier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2025 Dental Premiums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2025 Vision Premium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831058"/>
                  </a:ext>
                </a:extLst>
              </a:tr>
              <a:tr h="277170"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Single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$52.44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$10.53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834462"/>
                  </a:ext>
                </a:extLst>
              </a:tr>
              <a:tr h="277170"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2-Person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$100.39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$18.08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970387"/>
                  </a:ext>
                </a:extLst>
              </a:tr>
              <a:tr h="277170">
                <a:tc>
                  <a:txBody>
                    <a:bodyPr/>
                    <a:lstStyle/>
                    <a:p>
                      <a:pPr algn="r"/>
                      <a:r>
                        <a:rPr lang="en-US" sz="1200" dirty="0"/>
                        <a:t>Family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$181.34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$32.35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307186"/>
                  </a:ext>
                </a:extLst>
              </a:tr>
            </a:tbl>
          </a:graphicData>
        </a:graphic>
      </p:graphicFrame>
      <p:sp>
        <p:nvSpPr>
          <p:cNvPr id="5" name="Subtitle 4">
            <a:extLst>
              <a:ext uri="{FF2B5EF4-FFF2-40B4-BE49-F238E27FC236}">
                <a16:creationId xmlns:a16="http://schemas.microsoft.com/office/drawing/2014/main" id="{AFE07203-12FB-EE48-83A9-8401F35B7E02}"/>
              </a:ext>
            </a:extLst>
          </p:cNvPr>
          <p:cNvSpPr txBox="1">
            <a:spLocks/>
          </p:cNvSpPr>
          <p:nvPr/>
        </p:nvSpPr>
        <p:spPr>
          <a:xfrm>
            <a:off x="-297220" y="6333161"/>
            <a:ext cx="5249364" cy="6447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https://vaceinsurance.com/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AD6BFD-769D-6CE7-CC0D-5E25AED0E308}"/>
              </a:ext>
            </a:extLst>
          </p:cNvPr>
          <p:cNvSpPr txBox="1"/>
          <p:nvPr/>
        </p:nvSpPr>
        <p:spPr>
          <a:xfrm>
            <a:off x="7863494" y="3514888"/>
            <a:ext cx="432850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ea typeface="Times New Roman" panose="02020603050405020304" pitchFamily="18" charset="0"/>
              </a:rPr>
              <a:t>No new ACH form needed if already submitted.</a:t>
            </a:r>
            <a:endParaRPr lang="en-US" sz="1600" dirty="0">
              <a:effectLst/>
              <a:ea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ea typeface="Times New Roman" panose="02020603050405020304" pitchFamily="18" charset="0"/>
              </a:rPr>
              <a:t>No need to re-register on </a:t>
            </a:r>
            <a:r>
              <a:rPr lang="en-US" sz="1600" dirty="0" err="1">
                <a:effectLst/>
                <a:ea typeface="Times New Roman" panose="02020603050405020304" pitchFamily="18" charset="0"/>
              </a:rPr>
              <a:t>eBilling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 or GAP if already registered. </a:t>
            </a:r>
            <a:endParaRPr lang="en-US" sz="1600" dirty="0">
              <a:effectLst/>
              <a:ea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ea typeface="Times New Roman" panose="02020603050405020304" pitchFamily="18" charset="0"/>
              </a:rPr>
              <a:t>Must be a member of your local chamber to continue on the plan(s).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a typeface="Aptos" panose="020B0004020202020204" pitchFamily="34" charset="0"/>
              </a:rPr>
              <a:t>Plan(s) will automatically renew with your January payment. No need to do anything to renew.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ea typeface="Aptos" panose="020B0004020202020204" pitchFamily="34" charset="0"/>
              </a:rPr>
              <a:t>Open Enrollment changes due by 12/16/24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433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4FA2F-984A-4233-3E0B-E921AF1F6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00" y="74242"/>
            <a:ext cx="7955540" cy="9326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New Employee Benefits for Chamber Members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6952854-0D1A-6A3E-2D9E-9CF54360460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7823" r="7823"/>
          <a:stretch/>
        </p:blipFill>
        <p:spPr>
          <a:xfrm>
            <a:off x="7531018" y="1887743"/>
            <a:ext cx="4262764" cy="33605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2A2DD-9FA7-7C4A-D731-BAD1DC77E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8499" y="1303257"/>
            <a:ext cx="4923023" cy="45779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/>
              <a:t>Worksite Benefits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400" dirty="0"/>
              <a:t>Life Insurance (Term &amp; Whole)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400" dirty="0"/>
              <a:t>Accident Insurance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400" dirty="0"/>
              <a:t>Critical Illness Insurance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400" dirty="0"/>
              <a:t>Short Term Disability Insurance</a:t>
            </a: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dirty="0"/>
              <a:t>Pet Insurance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400" dirty="0"/>
              <a:t>Access to 15% discount off market rates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75D508-E211-6EC7-1283-CC42CBECF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1522" y="2284316"/>
            <a:ext cx="1922867" cy="5266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80374D-C209-9C6D-1912-FB9C936C46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1522" y="1428108"/>
            <a:ext cx="2211988" cy="6314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B4951B-9754-0B13-DC9A-6E96203199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2400" y="0"/>
            <a:ext cx="2511770" cy="12680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354002-19E6-562A-1568-2EC4C3D3D1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3540" y="4304872"/>
            <a:ext cx="1666049" cy="7186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067396-5E60-E71F-A127-67B3FC45DB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1074" y="5248268"/>
            <a:ext cx="1790280" cy="39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3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CDF2B5E-7531-754B-EFD3-6A1E656384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17575" b="1757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D75372-400E-1AEC-F737-A4CA0C369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Worksite Benefits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82F595E-EDB0-85EE-9C0B-5148DFF6D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en-US" dirty="0"/>
              <a:t>Affordable coverage for the employee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E24B45-2F77-8D21-483B-62266A681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US" dirty="0"/>
              <a:t>Helps employees achieve financial security and save money on health care expenses</a:t>
            </a:r>
          </a:p>
          <a:p>
            <a:r>
              <a:rPr lang="en-US" sz="2800" dirty="0"/>
              <a:t>Premiums are fixed at the time they are purchased, do not increase every year</a:t>
            </a:r>
          </a:p>
          <a:p>
            <a:r>
              <a:rPr lang="en-US" sz="2800" dirty="0"/>
              <a:t>Policies are portable; employees can keep their benefits if they leave the workplace</a:t>
            </a:r>
          </a:p>
          <a:p>
            <a:r>
              <a:rPr lang="en-US" sz="2800" dirty="0"/>
              <a:t>Employees can choose the benefits that best suit their individual needs and circumstances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F439975-65E7-09F9-B7A5-B3D302FA4B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en-US" dirty="0"/>
              <a:t>Flexible and easy implementation &amp; administration for the Employer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67FC4DF-572A-133D-A888-D5DDD8B5AB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US" sz="2800" dirty="0"/>
              <a:t>Available to employers with 3 or more employees </a:t>
            </a:r>
            <a:r>
              <a:rPr lang="en-US" sz="2100" i="1" dirty="0"/>
              <a:t>(business owner count as an employee)</a:t>
            </a:r>
          </a:p>
          <a:p>
            <a:r>
              <a:rPr lang="en-US" sz="2800" dirty="0"/>
              <a:t>Part time employees working at least 20 hrs. per week are eligible</a:t>
            </a:r>
          </a:p>
          <a:p>
            <a:r>
              <a:rPr lang="en-US" sz="2800" dirty="0"/>
              <a:t>Employers can contribute all, some or none of the premium </a:t>
            </a:r>
          </a:p>
          <a:p>
            <a:r>
              <a:rPr lang="en-US" sz="2800" dirty="0"/>
              <a:t>Easy to implement with or without a broker</a:t>
            </a:r>
          </a:p>
          <a:p>
            <a:r>
              <a:rPr lang="en-US" sz="2800" dirty="0"/>
              <a:t>Initial and ongoing enrollment support through VACE+ partner, </a:t>
            </a:r>
            <a:r>
              <a:rPr lang="en-US" sz="2800" dirty="0" err="1"/>
              <a:t>csOne</a:t>
            </a:r>
            <a:r>
              <a:rPr lang="en-US" sz="2800" dirty="0"/>
              <a:t> Benefi</a:t>
            </a:r>
            <a:r>
              <a:rPr lang="en-US" dirty="0"/>
              <a:t>t Solutions</a:t>
            </a:r>
            <a:endParaRPr lang="en-US" sz="2800" dirty="0"/>
          </a:p>
          <a:p>
            <a:r>
              <a:rPr lang="en-US" sz="2800" dirty="0"/>
              <a:t>Improves employee health and wellbeing, satisfaction and engagement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06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C47BDE-E432-3BF5-957D-3A6408938F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3966" t="21115" b="2508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774B89-AC17-F0F1-9AAE-5D35DD0948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76" t="35604" r="9934" b="33861"/>
          <a:stretch/>
        </p:blipFill>
        <p:spPr>
          <a:xfrm>
            <a:off x="8175163" y="2388320"/>
            <a:ext cx="3863083" cy="110545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586EF2D-E30A-A485-641B-230643E92D2E}"/>
              </a:ext>
            </a:extLst>
          </p:cNvPr>
          <p:cNvSpPr/>
          <p:nvPr/>
        </p:nvSpPr>
        <p:spPr>
          <a:xfrm>
            <a:off x="3645361" y="3449819"/>
            <a:ext cx="3764268" cy="30228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Meets with employer to outline enrollment strategy &amp; timeline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Meets with employees to review benefit options &amp; calculate monthly premiums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Provides employer with payroll deduction report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Meets with employer to review first invoice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0BE22B-D2F4-A0B7-EEA0-3986EBF6C9BD}"/>
              </a:ext>
            </a:extLst>
          </p:cNvPr>
          <p:cNvSpPr/>
          <p:nvPr/>
        </p:nvSpPr>
        <p:spPr>
          <a:xfrm>
            <a:off x="8175163" y="3529172"/>
            <a:ext cx="3863083" cy="25736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Receives group and enrollment information from </a:t>
            </a:r>
            <a:r>
              <a:rPr lang="en-US" dirty="0" err="1">
                <a:solidFill>
                  <a:schemeClr val="tx1"/>
                </a:solidFill>
              </a:rPr>
              <a:t>csOne</a:t>
            </a:r>
            <a:r>
              <a:rPr lang="en-US" dirty="0">
                <a:solidFill>
                  <a:schemeClr val="tx1"/>
                </a:solidFill>
              </a:rPr>
              <a:t> Benefit Solutions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Sends post-enrollment materials to employees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Invoices Employer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Pays out benefits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Works with employees to collect premium if they leave employment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03946DD-F71E-75C8-19C6-5E50DEC1D095}"/>
              </a:ext>
            </a:extLst>
          </p:cNvPr>
          <p:cNvCxnSpPr/>
          <p:nvPr/>
        </p:nvCxnSpPr>
        <p:spPr>
          <a:xfrm>
            <a:off x="7409629" y="4179866"/>
            <a:ext cx="647269" cy="0"/>
          </a:xfrm>
          <a:prstGeom prst="straightConnector1">
            <a:avLst/>
          </a:prstGeom>
          <a:ln w="76200"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itle 23">
            <a:extLst>
              <a:ext uri="{FF2B5EF4-FFF2-40B4-BE49-F238E27FC236}">
                <a16:creationId xmlns:a16="http://schemas.microsoft.com/office/drawing/2014/main" id="{0A17D4FE-9ABD-1AA2-8892-0919BBE24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076" y="365125"/>
            <a:ext cx="11739170" cy="1325563"/>
          </a:xfrm>
        </p:spPr>
        <p:txBody>
          <a:bodyPr/>
          <a:lstStyle/>
          <a:p>
            <a:pPr algn="ctr"/>
            <a:r>
              <a:rPr lang="en-US" dirty="0"/>
              <a:t>Initial &amp; Ongoing Enrollment Support with </a:t>
            </a:r>
            <a:br>
              <a:rPr lang="en-US" dirty="0"/>
            </a:br>
            <a:r>
              <a:rPr lang="en-US" dirty="0" err="1"/>
              <a:t>csOne</a:t>
            </a:r>
            <a:r>
              <a:rPr lang="en-US" dirty="0"/>
              <a:t> Benefit Solutions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099F299-15A3-1420-BD47-BB2AFFF067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3870" y="2321463"/>
            <a:ext cx="3764268" cy="103046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B083D3A-8F7E-1C67-603C-570C3549AD2E}"/>
              </a:ext>
            </a:extLst>
          </p:cNvPr>
          <p:cNvSpPr/>
          <p:nvPr/>
        </p:nvSpPr>
        <p:spPr>
          <a:xfrm>
            <a:off x="299077" y="3450794"/>
            <a:ext cx="2492834" cy="1388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Decides to offer Voluntary Benefits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Contacts broker and/or </a:t>
            </a:r>
            <a:r>
              <a:rPr lang="en-US" sz="1800" dirty="0" err="1">
                <a:solidFill>
                  <a:schemeClr val="tx1"/>
                </a:solidFill>
              </a:rPr>
              <a:t>csOne</a:t>
            </a:r>
            <a:r>
              <a:rPr lang="en-US" sz="1800" dirty="0">
                <a:solidFill>
                  <a:schemeClr val="tx1"/>
                </a:solidFill>
              </a:rPr>
              <a:t> Benefit Solutions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C237B57-4150-F48D-FFDC-0848544C3358}"/>
              </a:ext>
            </a:extLst>
          </p:cNvPr>
          <p:cNvSpPr/>
          <p:nvPr/>
        </p:nvSpPr>
        <p:spPr>
          <a:xfrm>
            <a:off x="299076" y="2352286"/>
            <a:ext cx="2595925" cy="1030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Chamber Member / Employer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7A67370-0D93-CF93-50BE-D01C4215A2A5}"/>
              </a:ext>
            </a:extLst>
          </p:cNvPr>
          <p:cNvCxnSpPr/>
          <p:nvPr/>
        </p:nvCxnSpPr>
        <p:spPr>
          <a:xfrm>
            <a:off x="2895001" y="4013302"/>
            <a:ext cx="647269" cy="0"/>
          </a:xfrm>
          <a:prstGeom prst="straightConnector1">
            <a:avLst/>
          </a:prstGeom>
          <a:ln w="76200"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749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39A341-10F4-6127-CED8-B0C20844C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Insurance – Term &amp; Whole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AF31C8-B763-F48E-66E2-5D11B2780F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10, 15, 20 or 30-year Term Life Insurance </a:t>
            </a:r>
            <a:r>
              <a:rPr lang="en-US" sz="1800" dirty="0"/>
              <a:t>(depending on age)</a:t>
            </a:r>
          </a:p>
          <a:p>
            <a:pPr lvl="1"/>
            <a:r>
              <a:rPr lang="en-US" dirty="0"/>
              <a:t> Death benefits range from $25,000 - $75,000 </a:t>
            </a:r>
          </a:p>
          <a:p>
            <a:pPr lvl="1"/>
            <a:r>
              <a:rPr lang="en-US" dirty="0"/>
              <a:t>Option to purchase $10,000 policy on spouse</a:t>
            </a:r>
          </a:p>
          <a:p>
            <a:pPr lvl="1"/>
            <a:r>
              <a:rPr lang="en-US" dirty="0"/>
              <a:t>Premiums determined based on employees age and smoker status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289590-760E-2DD6-62BA-42F8EC3E38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Whole Life Insurance      </a:t>
            </a:r>
            <a:r>
              <a:rPr lang="en-US" sz="1800" dirty="0"/>
              <a:t>(guaranteed issue for employee)</a:t>
            </a:r>
          </a:p>
          <a:p>
            <a:pPr lvl="1"/>
            <a:r>
              <a:rPr lang="en-US" dirty="0"/>
              <a:t>Death benefits up to $200,000 for employees age 50 or younger </a:t>
            </a:r>
            <a:r>
              <a:rPr lang="en-US" sz="1800" dirty="0"/>
              <a:t>(maximum death benefit $75,000 for employees age 51-80)</a:t>
            </a:r>
          </a:p>
          <a:p>
            <a:pPr lvl="1"/>
            <a:r>
              <a:rPr lang="en-US" dirty="0"/>
              <a:t>Option to purchase policies on spouse and children</a:t>
            </a:r>
          </a:p>
          <a:p>
            <a:pPr lvl="2"/>
            <a:r>
              <a:rPr lang="en-US" dirty="0"/>
              <a:t>Policy amounts vary based on employee’s policy amount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F6B3BF-7041-1E9F-52C5-24D14D9C4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21" y="4822736"/>
            <a:ext cx="5382376" cy="12765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C98FD1-A8CF-BEC9-AAA7-EE92A3C4E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9913" y="5220151"/>
            <a:ext cx="5525271" cy="9240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944E5D-1F1C-BEA6-4B1C-BFB2D745F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6108" y="230188"/>
            <a:ext cx="1210597" cy="6096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F74577-2455-B8DA-A24D-A173479E74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1235" r="-432" b="18379"/>
          <a:stretch/>
        </p:blipFill>
        <p:spPr>
          <a:xfrm>
            <a:off x="0" y="6276467"/>
            <a:ext cx="1884556" cy="5703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43C615-0C32-18CE-9756-17AB8F9A54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5640" y="6276087"/>
            <a:ext cx="1826360" cy="4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48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4C942-E875-6CDE-BA0E-E77C528C5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Accident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216D7-5F8D-ABA5-BBFC-72F83C1B6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Helps offset unexpected medical expenses that can result from an accident or injury</a:t>
            </a:r>
          </a:p>
          <a:p>
            <a:pPr lvl="1"/>
            <a:r>
              <a:rPr lang="en-US" dirty="0"/>
              <a:t>Cash payout to the employee</a:t>
            </a:r>
          </a:p>
          <a:p>
            <a:r>
              <a:rPr lang="en-US" dirty="0"/>
              <a:t>Option to purchase Accident insurance to cover employee's spouse and/or children</a:t>
            </a:r>
          </a:p>
          <a:p>
            <a:r>
              <a:rPr lang="en-US" dirty="0"/>
              <a:t>Guaranteed issue</a:t>
            </a:r>
          </a:p>
          <a:p>
            <a:r>
              <a:rPr lang="en-US" dirty="0"/>
              <a:t>Can include $50 reward for getting an annual physical </a:t>
            </a:r>
          </a:p>
          <a:p>
            <a:pPr lvl="1"/>
            <a:r>
              <a:rPr lang="en-US" sz="1600" dirty="0"/>
              <a:t>Rewards pays for 1/3 of the employee-only premium on a Basic plan</a:t>
            </a:r>
          </a:p>
          <a:p>
            <a:pPr lvl="1"/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37A22A-E82E-CEA2-89B0-3BE017423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297" y="5502162"/>
            <a:ext cx="6735115" cy="8097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31DFC6-5A0C-0310-80D6-35774AEF5C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6108" y="230188"/>
            <a:ext cx="1210597" cy="6096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034E2A-575C-B291-2973-CF4AD5BCB4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235" r="-432" b="18379"/>
          <a:stretch/>
        </p:blipFill>
        <p:spPr>
          <a:xfrm>
            <a:off x="0" y="6276467"/>
            <a:ext cx="1884556" cy="5703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93677E-DACD-7D8D-C3BA-EAED31F0F6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5640" y="6276087"/>
            <a:ext cx="1826360" cy="4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54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91542-11A3-D975-9807-E129C48CC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Illness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DFCF0-BE62-52DA-0DE6-134C0F5275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351" y="1825625"/>
            <a:ext cx="5551449" cy="4351338"/>
          </a:xfrm>
        </p:spPr>
        <p:txBody>
          <a:bodyPr/>
          <a:lstStyle/>
          <a:p>
            <a:r>
              <a:rPr lang="en-US" dirty="0"/>
              <a:t>Pays a lump-sum benefit following a critical illness diagnosis</a:t>
            </a:r>
          </a:p>
          <a:p>
            <a:r>
              <a:rPr lang="en-US" dirty="0"/>
              <a:t>Up to $20,000 in coverage available</a:t>
            </a:r>
          </a:p>
          <a:p>
            <a:r>
              <a:rPr lang="en-US" dirty="0"/>
              <a:t>Option to purchase $10,000 in coverage on spouse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2FCDEC-1A7B-4E4B-20ED-1459320EC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36409"/>
            <a:ext cx="5426747" cy="29461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593F0D-1571-F8B1-8522-DF4267CB98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873"/>
          <a:stretch/>
        </p:blipFill>
        <p:spPr>
          <a:xfrm>
            <a:off x="6019799" y="4810708"/>
            <a:ext cx="6132941" cy="13291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B2F649-0C05-56FD-80D3-B60C2F5C0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6108" y="230188"/>
            <a:ext cx="1210597" cy="6096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F340E-625D-EBB4-2227-FACA575535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1235" r="-432" b="18379"/>
          <a:stretch/>
        </p:blipFill>
        <p:spPr>
          <a:xfrm>
            <a:off x="0" y="6276467"/>
            <a:ext cx="1884556" cy="5703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9CA183-C503-6AAF-B251-1512AF9157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5640" y="6276087"/>
            <a:ext cx="1826360" cy="4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08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a71efb1-5250-41f9-9a5a-0cbae10a56dd" xsi:nil="true"/>
    <Link xmlns="df5f1c64-a2d3-4332-9f8d-c8619b2cba23">
      <Url xsi:nil="true"/>
      <Description xsi:nil="true"/>
    </Link>
    <test xmlns="df5f1c64-a2d3-4332-9f8d-c8619b2cba23" xsi:nil="true"/>
    <lcf76f155ced4ddcb4097134ff3c332f xmlns="df5f1c64-a2d3-4332-9f8d-c8619b2cba2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980BFF797C8A43A29EDC5A666CCEBB" ma:contentTypeVersion="21" ma:contentTypeDescription="Create a new document." ma:contentTypeScope="" ma:versionID="6b063386183cbadfe43a742816dc2e73">
  <xsd:schema xmlns:xsd="http://www.w3.org/2001/XMLSchema" xmlns:xs="http://www.w3.org/2001/XMLSchema" xmlns:p="http://schemas.microsoft.com/office/2006/metadata/properties" xmlns:ns2="df5f1c64-a2d3-4332-9f8d-c8619b2cba23" xmlns:ns3="0a71efb1-5250-41f9-9a5a-0cbae10a56dd" targetNamespace="http://schemas.microsoft.com/office/2006/metadata/properties" ma:root="true" ma:fieldsID="c5b68fd23e28357e5594e7442195b3eb" ns2:_="" ns3:_="">
    <xsd:import namespace="df5f1c64-a2d3-4332-9f8d-c8619b2cba23"/>
    <xsd:import namespace="0a71efb1-5250-41f9-9a5a-0cbae10a56dd"/>
    <xsd:element name="properties">
      <xsd:complexType>
        <xsd:sequence>
          <xsd:element name="documentManagement">
            <xsd:complexType>
              <xsd:all>
                <xsd:element ref="ns2:test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Link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5f1c64-a2d3-4332-9f8d-c8619b2cba23" elementFormDefault="qualified">
    <xsd:import namespace="http://schemas.microsoft.com/office/2006/documentManagement/types"/>
    <xsd:import namespace="http://schemas.microsoft.com/office/infopath/2007/PartnerControls"/>
    <xsd:element name="test" ma:index="2" nillable="true" ma:displayName="test" ma:format="DateTime" ma:internalName="test" ma:readOnly="false">
      <xsd:simpleType>
        <xsd:restriction base="dms:DateTime"/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AutoTags" ma:index="12" nillable="true" ma:displayName="Tags" ma:hidden="true" ma:internalName="MediaServiceAutoTags" ma:readOnly="true">
      <xsd:simpleType>
        <xsd:restriction base="dms:Text"/>
      </xsd:simpleType>
    </xsd:element>
    <xsd:element name="MediaServiceOCR" ma:index="13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hidden="true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38fdedc-b272-477a-bf77-2e9ca0abd3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Link" ma:index="26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71efb1-5250-41f9-9a5a-0cbae10a56d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4" nillable="true" ma:displayName="Taxonomy Catch All Column" ma:hidden="true" ma:list="{48a27664-d785-459c-ac4e-4a0a4e033b04}" ma:internalName="TaxCatchAll" ma:readOnly="false" ma:showField="CatchAllData" ma:web="0a71efb1-5250-41f9-9a5a-0cbae10a56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CB9DF9-6913-409D-A24E-0B707A1BF546}">
  <ds:schemaRefs>
    <ds:schemaRef ds:uri="http://schemas.microsoft.com/office/2006/metadata/properties"/>
    <ds:schemaRef ds:uri="http://schemas.microsoft.com/office/infopath/2007/PartnerControls"/>
    <ds:schemaRef ds:uri="0a71efb1-5250-41f9-9a5a-0cbae10a56dd"/>
    <ds:schemaRef ds:uri="df5f1c64-a2d3-4332-9f8d-c8619b2cba23"/>
  </ds:schemaRefs>
</ds:datastoreItem>
</file>

<file path=customXml/itemProps2.xml><?xml version="1.0" encoding="utf-8"?>
<ds:datastoreItem xmlns:ds="http://schemas.openxmlformats.org/officeDocument/2006/customXml" ds:itemID="{DFB5398F-A595-4326-A11A-7C93B91FAB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55D088-DE86-4927-9843-EA4A76BCA3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5f1c64-a2d3-4332-9f8d-c8619b2cba23"/>
    <ds:schemaRef ds:uri="0a71efb1-5250-41f9-9a5a-0cbae10a56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547</TotalTime>
  <Words>1261</Words>
  <Application>Microsoft Office PowerPoint</Application>
  <PresentationFormat>Widescreen</PresentationFormat>
  <Paragraphs>199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Aptos</vt:lpstr>
      <vt:lpstr>Aptos Display</vt:lpstr>
      <vt:lpstr>Arial</vt:lpstr>
      <vt:lpstr>Arial Narrow</vt:lpstr>
      <vt:lpstr>Gill Sans MT</vt:lpstr>
      <vt:lpstr>Segoe UI Symbol</vt:lpstr>
      <vt:lpstr>Symbol</vt:lpstr>
      <vt:lpstr>Times New Roman</vt:lpstr>
      <vt:lpstr>Trebuchet MS</vt:lpstr>
      <vt:lpstr>Office Theme</vt:lpstr>
      <vt:lpstr>PowerPoint Presentation</vt:lpstr>
      <vt:lpstr>New Logo, New Website same URL: https://vaceinsurance.com/</vt:lpstr>
      <vt:lpstr>Dental &amp; Vision</vt:lpstr>
      <vt:lpstr>New Employee Benefits for Chamber Members</vt:lpstr>
      <vt:lpstr>Worksite Benefits </vt:lpstr>
      <vt:lpstr>Initial &amp; Ongoing Enrollment Support with  csOne Benefit Solutions</vt:lpstr>
      <vt:lpstr>Life Insurance – Term &amp; Whole</vt:lpstr>
      <vt:lpstr>Accident Insurance</vt:lpstr>
      <vt:lpstr>Critical Illness Insurance</vt:lpstr>
      <vt:lpstr>Short Term Disability Insurance</vt:lpstr>
      <vt:lpstr>Pet Insurance</vt:lpstr>
      <vt:lpstr>PowerPoint Presentation</vt:lpstr>
      <vt:lpstr>PLAN OPTIONS &amp; COVERAGE DETAILS</vt:lpstr>
      <vt:lpstr>2025 Open Enrollment &amp; Next Steps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CBI Board Meeting</dc:title>
  <dc:creator>Jacobs, Jessica</dc:creator>
  <cp:lastModifiedBy>Jacobs, Jessica</cp:lastModifiedBy>
  <cp:revision>9</cp:revision>
  <cp:lastPrinted>2024-07-16T17:38:57Z</cp:lastPrinted>
  <dcterms:created xsi:type="dcterms:W3CDTF">2024-07-16T12:12:41Z</dcterms:created>
  <dcterms:modified xsi:type="dcterms:W3CDTF">2024-09-27T17:10:18Z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0x0101000B980BFF797C8A43A29EDC5A666CCEBB</vt:lpwstr>
  </property>
  <property fmtid="{D5CDD505-2E9C-101B-9397-08002B2CF9AE}" pid="3" name="MediaServiceImageTags">
    <vt:lpwstr/>
  </property>
</Properties>
</file>